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9" r:id="rId3"/>
    <p:sldId id="281" r:id="rId4"/>
    <p:sldId id="283" r:id="rId5"/>
    <p:sldId id="282" r:id="rId6"/>
    <p:sldId id="287" r:id="rId7"/>
    <p:sldId id="285" r:id="rId8"/>
    <p:sldId id="289" r:id="rId9"/>
    <p:sldId id="288" r:id="rId10"/>
    <p:sldId id="290" r:id="rId11"/>
    <p:sldId id="291" r:id="rId12"/>
    <p:sldId id="292" r:id="rId13"/>
    <p:sldId id="293" r:id="rId14"/>
    <p:sldId id="295" r:id="rId15"/>
    <p:sldId id="296" r:id="rId16"/>
    <p:sldId id="297" r:id="rId17"/>
    <p:sldId id="299" r:id="rId18"/>
    <p:sldId id="298" r:id="rId19"/>
    <p:sldId id="300" r:id="rId20"/>
    <p:sldId id="301" r:id="rId21"/>
    <p:sldId id="302" r:id="rId22"/>
    <p:sldId id="327" r:id="rId23"/>
    <p:sldId id="328" r:id="rId24"/>
    <p:sldId id="329" r:id="rId25"/>
    <p:sldId id="330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2" r:id="rId35"/>
    <p:sldId id="311" r:id="rId36"/>
    <p:sldId id="314" r:id="rId37"/>
    <p:sldId id="315" r:id="rId38"/>
    <p:sldId id="316" r:id="rId39"/>
    <p:sldId id="318" r:id="rId40"/>
    <p:sldId id="319" r:id="rId41"/>
    <p:sldId id="320" r:id="rId42"/>
    <p:sldId id="332" r:id="rId43"/>
    <p:sldId id="326" r:id="rId44"/>
    <p:sldId id="321" r:id="rId45"/>
    <p:sldId id="322" r:id="rId46"/>
    <p:sldId id="323" r:id="rId47"/>
    <p:sldId id="324" r:id="rId48"/>
    <p:sldId id="325" r:id="rId49"/>
    <p:sldId id="331" r:id="rId50"/>
    <p:sldId id="333" r:id="rId51"/>
    <p:sldId id="334" r:id="rId52"/>
    <p:sldId id="349" r:id="rId53"/>
    <p:sldId id="350" r:id="rId54"/>
    <p:sldId id="351" r:id="rId55"/>
    <p:sldId id="352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2" r:id="rId83"/>
    <p:sldId id="383" r:id="rId84"/>
    <p:sldId id="384" r:id="rId85"/>
    <p:sldId id="385" r:id="rId86"/>
    <p:sldId id="386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rsion 1.0" id="{5BC95328-B0ED-46F6-89AC-39DE4EE1F40B}">
          <p14:sldIdLst>
            <p14:sldId id="256"/>
            <p14:sldId id="259"/>
            <p14:sldId id="281"/>
            <p14:sldId id="283"/>
            <p14:sldId id="282"/>
            <p14:sldId id="287"/>
            <p14:sldId id="285"/>
            <p14:sldId id="289"/>
            <p14:sldId id="288"/>
            <p14:sldId id="290"/>
            <p14:sldId id="291"/>
            <p14:sldId id="292"/>
            <p14:sldId id="293"/>
            <p14:sldId id="295"/>
            <p14:sldId id="296"/>
            <p14:sldId id="297"/>
            <p14:sldId id="299"/>
            <p14:sldId id="298"/>
            <p14:sldId id="300"/>
            <p14:sldId id="301"/>
            <p14:sldId id="302"/>
            <p14:sldId id="327"/>
            <p14:sldId id="328"/>
            <p14:sldId id="329"/>
            <p14:sldId id="33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4"/>
            <p14:sldId id="315"/>
            <p14:sldId id="316"/>
            <p14:sldId id="318"/>
            <p14:sldId id="319"/>
            <p14:sldId id="320"/>
            <p14:sldId id="332"/>
            <p14:sldId id="326"/>
            <p14:sldId id="321"/>
            <p14:sldId id="322"/>
            <p14:sldId id="323"/>
            <p14:sldId id="324"/>
            <p14:sldId id="325"/>
            <p14:sldId id="331"/>
            <p14:sldId id="333"/>
          </p14:sldIdLst>
        </p14:section>
        <p14:section name="230803" id="{FA48298C-9F9D-46CF-9618-713E7B4967A9}">
          <p14:sldIdLst>
            <p14:sldId id="334"/>
            <p14:sldId id="349"/>
            <p14:sldId id="350"/>
            <p14:sldId id="351"/>
            <p14:sldId id="352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AE"/>
    <a:srgbClr val="005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3" autoAdjust="0"/>
    <p:restoredTop sz="96230" autoAdjust="0"/>
  </p:normalViewPr>
  <p:slideViewPr>
    <p:cSldViewPr snapToGrid="0" snapToObjects="1">
      <p:cViewPr varScale="1">
        <p:scale>
          <a:sx n="112" d="100"/>
          <a:sy n="112" d="100"/>
        </p:scale>
        <p:origin x="8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4327-C839-4543-9F95-118EEB3651BB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0BF9F-0503-45BB-8939-752086501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9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운동을 연상하는 뇌파 신호 분류를 위한 </a:t>
            </a:r>
            <a:r>
              <a:rPr lang="en-US" altLang="ko-KR" dirty="0"/>
              <a:t>Transfer learning CNN Framework </a:t>
            </a:r>
            <a:r>
              <a:rPr lang="ko-KR" altLang="en-US" dirty="0"/>
              <a:t>제안 </a:t>
            </a:r>
            <a:r>
              <a:rPr lang="en-US" altLang="ko-KR" dirty="0"/>
              <a:t>(</a:t>
            </a:r>
            <a:r>
              <a:rPr lang="ko-KR" altLang="en-US" dirty="0"/>
              <a:t>데이터가 적은 상황 혹은 처음부터 딥 러닝 모델을 훈련하는 시간에 대한 비용 개선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EEG </a:t>
            </a:r>
            <a:r>
              <a:rPr lang="ko-KR" altLang="en-US" dirty="0"/>
              <a:t>신호를 </a:t>
            </a:r>
            <a:r>
              <a:rPr lang="en-US" altLang="ko-KR" dirty="0"/>
              <a:t>Spectrogram</a:t>
            </a:r>
            <a:r>
              <a:rPr lang="ko-KR" altLang="en-US" dirty="0"/>
              <a:t>으로 변환하여 입력하는 모델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차원 신호를 </a:t>
            </a:r>
            <a:r>
              <a:rPr lang="ko-KR" altLang="en-US" dirty="0" err="1"/>
              <a:t>스펙트로그램으로</a:t>
            </a:r>
            <a:r>
              <a:rPr lang="ko-KR" altLang="en-US" dirty="0"/>
              <a:t> 변환하여 분류하려는 방법론에 대한 통찰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958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6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바퀴 차량 기준으로 각각의 타이어에서 수집한 </a:t>
            </a:r>
            <a:r>
              <a:rPr lang="en-US" altLang="ko-KR" dirty="0"/>
              <a:t>0.5</a:t>
            </a:r>
            <a:r>
              <a:rPr lang="ko-KR" altLang="en-US" dirty="0"/>
              <a:t>초 단위</a:t>
            </a:r>
            <a:r>
              <a:rPr lang="en-US" altLang="ko-KR" dirty="0"/>
              <a:t>(500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가속도계 </a:t>
            </a:r>
            <a:r>
              <a:rPr lang="en-US" altLang="ko-KR" dirty="0"/>
              <a:t>X, Y, Z</a:t>
            </a:r>
            <a:r>
              <a:rPr lang="ko-KR" altLang="en-US" dirty="0"/>
              <a:t> 데이터를 사용하여 </a:t>
            </a:r>
            <a:r>
              <a:rPr lang="en-US" altLang="ko-KR" dirty="0"/>
              <a:t>Spectrogram</a:t>
            </a:r>
            <a:r>
              <a:rPr lang="ko-KR" altLang="en-US" dirty="0"/>
              <a:t>을 생성하고</a:t>
            </a:r>
            <a:r>
              <a:rPr lang="en-US" altLang="ko-KR" dirty="0"/>
              <a:t>, 4</a:t>
            </a:r>
            <a:r>
              <a:rPr lang="ko-KR" altLang="en-US" dirty="0"/>
              <a:t>개의 바퀴에 대한 </a:t>
            </a:r>
            <a:r>
              <a:rPr lang="en-US" altLang="ko-KR" dirty="0"/>
              <a:t>Spectrogram</a:t>
            </a:r>
            <a:r>
              <a:rPr lang="ko-KR" altLang="en-US" dirty="0"/>
              <a:t>을 하나로</a:t>
            </a:r>
            <a:r>
              <a:rPr lang="en-US" altLang="ko-KR" dirty="0"/>
              <a:t>, 3</a:t>
            </a:r>
            <a:r>
              <a:rPr lang="ko-KR" altLang="en-US" dirty="0"/>
              <a:t>개 축을 채널로 합쳐서 </a:t>
            </a:r>
            <a:r>
              <a:rPr lang="en-US" altLang="ko-KR" dirty="0"/>
              <a:t>CNN </a:t>
            </a:r>
            <a:r>
              <a:rPr lang="ko-KR" altLang="en-US" dirty="0"/>
              <a:t>모델의 </a:t>
            </a:r>
            <a:r>
              <a:rPr lang="en-US" altLang="ko-KR" dirty="0"/>
              <a:t>Input</a:t>
            </a:r>
            <a:r>
              <a:rPr lang="ko-KR" altLang="en-US" dirty="0"/>
              <a:t>으로 </a:t>
            </a:r>
            <a:r>
              <a:rPr lang="ko-KR" altLang="en-US" dirty="0" err="1"/>
              <a:t>만듬</a:t>
            </a:r>
            <a:br>
              <a:rPr lang="en-US" altLang="ko-KR" dirty="0"/>
            </a:br>
            <a:r>
              <a:rPr lang="ko-KR" altLang="en-US" dirty="0"/>
              <a:t>각각의 </a:t>
            </a:r>
            <a:r>
              <a:rPr lang="en-US" altLang="ko-KR" dirty="0"/>
              <a:t>Spectrogram</a:t>
            </a:r>
            <a:r>
              <a:rPr lang="ko-KR" altLang="en-US" dirty="0"/>
              <a:t>을 구한 도로 구분을 </a:t>
            </a:r>
            <a:r>
              <a:rPr lang="en-US" altLang="ko-KR" dirty="0"/>
              <a:t>class</a:t>
            </a:r>
            <a:r>
              <a:rPr lang="ko-KR" altLang="en-US" dirty="0"/>
              <a:t>로 놓고 학습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94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생각했던 </a:t>
            </a:r>
            <a:r>
              <a:rPr lang="en-US" altLang="ko-KR" dirty="0"/>
              <a:t>Input </a:t>
            </a:r>
            <a:r>
              <a:rPr lang="ko-KR" altLang="en-US" dirty="0"/>
              <a:t>구성은 </a:t>
            </a:r>
            <a:r>
              <a:rPr lang="en-US" altLang="ko-KR" dirty="0"/>
              <a:t>Time Series Data, Descriptor</a:t>
            </a:r>
            <a:r>
              <a:rPr lang="ko-KR" altLang="en-US" dirty="0"/>
              <a:t>도 추가하는 형태였으나</a:t>
            </a:r>
            <a:r>
              <a:rPr lang="en-US" altLang="ko-KR" dirty="0"/>
              <a:t>, </a:t>
            </a:r>
            <a:r>
              <a:rPr lang="ko-KR" altLang="en-US" dirty="0"/>
              <a:t>우선 가장 간단한 형태로 </a:t>
            </a:r>
            <a:r>
              <a:rPr lang="en-US" altLang="ko-KR" dirty="0"/>
              <a:t>Spectrogram</a:t>
            </a:r>
            <a:r>
              <a:rPr lang="ko-KR" altLang="en-US" dirty="0"/>
              <a:t>만을 사용하는 분류 모델 제작 시험을 진행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4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샘플 수 </a:t>
            </a:r>
            <a:r>
              <a:rPr lang="en-US" altLang="ko-KR" dirty="0"/>
              <a:t>500</a:t>
            </a:r>
            <a:r>
              <a:rPr lang="ko-KR" altLang="en-US" dirty="0"/>
              <a:t>개 </a:t>
            </a:r>
            <a:r>
              <a:rPr lang="en-US" altLang="ko-KR" dirty="0"/>
              <a:t>(0.5</a:t>
            </a:r>
            <a:r>
              <a:rPr lang="ko-KR" altLang="en-US" dirty="0"/>
              <a:t>초</a:t>
            </a:r>
            <a:r>
              <a:rPr lang="en-US" altLang="ko-KR" dirty="0"/>
              <a:t>), window length : 32, overlap : 0, </a:t>
            </a:r>
            <a:r>
              <a:rPr lang="ko-KR" altLang="en-US" dirty="0"/>
              <a:t>아무 처리도 하지 않은 </a:t>
            </a:r>
            <a:r>
              <a:rPr lang="en-US" altLang="ko-KR" dirty="0"/>
              <a:t>Raw Signal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51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바퀴 각각의 </a:t>
            </a:r>
            <a:r>
              <a:rPr lang="en-US" altLang="ko-KR" dirty="0"/>
              <a:t>Spectrogram</a:t>
            </a:r>
            <a:r>
              <a:rPr lang="ko-KR" altLang="en-US" dirty="0"/>
              <a:t>을 하나의 이미지로 합치기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19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가속도 </a:t>
            </a:r>
            <a:r>
              <a:rPr lang="en-US" altLang="ko-KR" dirty="0"/>
              <a:t>X, Y, Z</a:t>
            </a:r>
            <a:r>
              <a:rPr lang="ko-KR" altLang="en-US" dirty="0"/>
              <a:t>축을 </a:t>
            </a:r>
            <a:r>
              <a:rPr lang="en-US" altLang="ko-KR" dirty="0"/>
              <a:t>R, G, B </a:t>
            </a:r>
            <a:r>
              <a:rPr lang="ko-KR" altLang="en-US" dirty="0"/>
              <a:t>채널로 합침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30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사이즈에 의해 메모리 초과 에러가 너무 많이 발생해서 이미지 </a:t>
            </a:r>
            <a:r>
              <a:rPr lang="en-US" altLang="ko-KR" dirty="0"/>
              <a:t>resize, </a:t>
            </a:r>
            <a:r>
              <a:rPr lang="ko-KR" altLang="en-US" dirty="0"/>
              <a:t>각 픽셀의 </a:t>
            </a:r>
            <a:r>
              <a:rPr lang="en-US" altLang="ko-KR" dirty="0"/>
              <a:t>R, G, B </a:t>
            </a:r>
            <a:r>
              <a:rPr lang="ko-KR" altLang="en-US" dirty="0"/>
              <a:t>값을 </a:t>
            </a:r>
            <a:r>
              <a:rPr lang="en-US" altLang="ko-KR" dirty="0"/>
              <a:t>255</a:t>
            </a:r>
            <a:r>
              <a:rPr lang="ko-KR" altLang="en-US" dirty="0"/>
              <a:t>로 나누어 </a:t>
            </a:r>
            <a:r>
              <a:rPr lang="en-US" altLang="ko-KR" dirty="0"/>
              <a:t>0~1</a:t>
            </a:r>
            <a:r>
              <a:rPr lang="ko-KR" altLang="en-US" dirty="0"/>
              <a:t>사이 범위에 존재하도록 </a:t>
            </a:r>
            <a:r>
              <a:rPr lang="ko-KR" altLang="en-US" dirty="0" err="1"/>
              <a:t>전처리</a:t>
            </a:r>
            <a:r>
              <a:rPr lang="ko-KR" altLang="en-US" dirty="0"/>
              <a:t> 적용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2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Convolution</a:t>
            </a:r>
            <a:r>
              <a:rPr lang="ko-KR" altLang="en-US" dirty="0"/>
              <a:t>과 </a:t>
            </a:r>
            <a:r>
              <a:rPr lang="en-US" altLang="ko-KR" dirty="0"/>
              <a:t>Pooling Layer, Flatten, Dropout, 2</a:t>
            </a:r>
            <a:r>
              <a:rPr lang="ko-KR" altLang="en-US" dirty="0"/>
              <a:t>개의 </a:t>
            </a:r>
            <a:r>
              <a:rPr lang="en-US" altLang="ko-KR" dirty="0"/>
              <a:t>Dense Layer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969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Train, test, validation set </a:t>
            </a:r>
            <a:r>
              <a:rPr lang="ko-KR" altLang="en-US" dirty="0"/>
              <a:t>각각 </a:t>
            </a:r>
            <a:r>
              <a:rPr lang="en-US" altLang="ko-KR" dirty="0"/>
              <a:t>6:2:2</a:t>
            </a:r>
            <a:r>
              <a:rPr lang="ko-KR" altLang="en-US" dirty="0"/>
              <a:t>로 나눔</a:t>
            </a:r>
            <a:r>
              <a:rPr lang="en-US" altLang="ko-KR" dirty="0"/>
              <a:t>, train data</a:t>
            </a:r>
            <a:r>
              <a:rPr lang="ko-KR" altLang="en-US" dirty="0"/>
              <a:t>를 사용하여 모델 학습시키고 매 </a:t>
            </a:r>
            <a:r>
              <a:rPr lang="en-US" altLang="ko-KR" dirty="0"/>
              <a:t>epoch</a:t>
            </a:r>
            <a:r>
              <a:rPr lang="ko-KR" altLang="en-US" dirty="0"/>
              <a:t>마다 </a:t>
            </a:r>
            <a:r>
              <a:rPr lang="en-US" altLang="ko-KR" dirty="0"/>
              <a:t>validation data</a:t>
            </a:r>
            <a:r>
              <a:rPr lang="ko-KR" altLang="en-US" dirty="0"/>
              <a:t>로 평가</a:t>
            </a:r>
            <a:r>
              <a:rPr lang="en-US" altLang="ko-KR" dirty="0"/>
              <a:t>, validation data</a:t>
            </a:r>
            <a:r>
              <a:rPr lang="ko-KR" altLang="en-US" dirty="0"/>
              <a:t>를 기준으로 정확도가 </a:t>
            </a:r>
            <a:r>
              <a:rPr lang="en-US" altLang="ko-KR" dirty="0"/>
              <a:t>10 epoch </a:t>
            </a:r>
            <a:r>
              <a:rPr lang="ko-KR" altLang="en-US" dirty="0"/>
              <a:t>이상 상승하지 않을 시 </a:t>
            </a:r>
            <a:r>
              <a:rPr lang="en-US" altLang="ko-KR" dirty="0"/>
              <a:t>training</a:t>
            </a:r>
            <a:r>
              <a:rPr lang="ko-KR" altLang="en-US" dirty="0"/>
              <a:t>을 </a:t>
            </a:r>
            <a:r>
              <a:rPr lang="en-US" altLang="ko-KR" dirty="0"/>
              <a:t>early stop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76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결과 </a:t>
            </a:r>
            <a:r>
              <a:rPr lang="en-US" altLang="ko-KR" dirty="0"/>
              <a:t>Training acc</a:t>
            </a:r>
            <a:r>
              <a:rPr lang="ko-KR" altLang="en-US" dirty="0"/>
              <a:t>는 거의 </a:t>
            </a:r>
            <a:r>
              <a:rPr lang="en-US" altLang="ko-KR" dirty="0"/>
              <a:t>100%</a:t>
            </a:r>
            <a:r>
              <a:rPr lang="ko-KR" altLang="en-US" dirty="0"/>
              <a:t>에 근접하게 상승하나</a:t>
            </a:r>
            <a:r>
              <a:rPr lang="en-US" altLang="ko-KR" dirty="0"/>
              <a:t>, </a:t>
            </a:r>
            <a:r>
              <a:rPr lang="en-US" altLang="ko-KR" dirty="0" err="1"/>
              <a:t>validatio</a:t>
            </a:r>
            <a:r>
              <a:rPr lang="ko-KR" altLang="en-US" dirty="0"/>
              <a:t> </a:t>
            </a:r>
            <a:r>
              <a:rPr lang="en-US" altLang="ko-KR" dirty="0"/>
              <a:t>acc</a:t>
            </a:r>
            <a:r>
              <a:rPr lang="ko-KR" altLang="en-US" dirty="0"/>
              <a:t>는 시작부터 계속 떨리고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85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250Hz </a:t>
            </a:r>
            <a:r>
              <a:rPr lang="ko-KR" altLang="en-US" dirty="0"/>
              <a:t>샘플링</a:t>
            </a:r>
            <a:endParaRPr lang="en-US" altLang="ko-KR" dirty="0"/>
          </a:p>
          <a:p>
            <a:r>
              <a:rPr lang="en-US" altLang="ko-KR" dirty="0"/>
              <a:t>C3, </a:t>
            </a:r>
            <a:r>
              <a:rPr lang="en-US" altLang="ko-KR" dirty="0" err="1"/>
              <a:t>Cz</a:t>
            </a:r>
            <a:r>
              <a:rPr lang="en-US" altLang="ko-KR" dirty="0"/>
              <a:t>, C4 </a:t>
            </a:r>
            <a:r>
              <a:rPr lang="ko-KR" altLang="en-US" dirty="0"/>
              <a:t>위치의 뇌파 신호 사용</a:t>
            </a:r>
            <a:endParaRPr lang="en-US" altLang="ko-KR" dirty="0"/>
          </a:p>
          <a:p>
            <a:r>
              <a:rPr lang="en-US" altLang="ko-KR" dirty="0"/>
              <a:t>0.5 ~ 100Hz Band Pass filtering (0.5Hz : Baseline Correction, 100Hz : Remove High Frequency Noise)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명의 피험자로부터 </a:t>
            </a:r>
            <a:r>
              <a:rPr lang="en-US" altLang="ko-KR" dirty="0"/>
              <a:t>5</a:t>
            </a:r>
            <a:r>
              <a:rPr lang="ko-KR" altLang="en-US" dirty="0"/>
              <a:t>개 세션 수집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706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Label</a:t>
            </a:r>
            <a:r>
              <a:rPr lang="ko-KR" altLang="en-US" dirty="0"/>
              <a:t>로 예측된 도로가 실제 어떤 도로였는지 파악하기 위해 </a:t>
            </a:r>
            <a:r>
              <a:rPr lang="en-US" altLang="ko-KR" dirty="0"/>
              <a:t>Confusion Matrix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대게 </a:t>
            </a:r>
            <a:r>
              <a:rPr lang="en-US" altLang="ko-KR" dirty="0"/>
              <a:t>0.1 </a:t>
            </a:r>
            <a:r>
              <a:rPr lang="ko-KR" altLang="en-US" dirty="0"/>
              <a:t>도로라고 예측하는 것을 보면 학습이 잘 되지 않았음을 알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68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ROC Curve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 해당 </a:t>
            </a:r>
            <a:r>
              <a:rPr lang="en-US" altLang="ko-KR" dirty="0"/>
              <a:t>label</a:t>
            </a:r>
            <a:r>
              <a:rPr lang="ko-KR" altLang="en-US" dirty="0"/>
              <a:t>인 경우</a:t>
            </a:r>
            <a:r>
              <a:rPr lang="en-US" altLang="ko-KR" dirty="0"/>
              <a:t>(TP)</a:t>
            </a:r>
            <a:r>
              <a:rPr lang="ko-KR" altLang="en-US" dirty="0"/>
              <a:t>와 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실제와 다른 경우</a:t>
            </a:r>
            <a:r>
              <a:rPr lang="en-US" altLang="ko-KR" dirty="0"/>
              <a:t>(FP)</a:t>
            </a:r>
            <a:r>
              <a:rPr lang="ko-KR" altLang="en-US" dirty="0"/>
              <a:t>의 비율 </a:t>
            </a:r>
            <a:r>
              <a:rPr lang="en-US" altLang="ko-KR" dirty="0"/>
              <a:t>(</a:t>
            </a:r>
            <a:r>
              <a:rPr lang="ko-KR" altLang="en-US" dirty="0"/>
              <a:t>실제로는 </a:t>
            </a:r>
            <a:r>
              <a:rPr lang="en-US" altLang="ko-KR" dirty="0"/>
              <a:t>TPR/FPR </a:t>
            </a:r>
            <a:r>
              <a:rPr lang="ko-KR" altLang="en-US" dirty="0"/>
              <a:t>이기 때문에 정확하지는 않지만 쉬운 이해를 위함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08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ConvNet</a:t>
            </a:r>
            <a:r>
              <a:rPr lang="ko-KR" altLang="en-US" dirty="0"/>
              <a:t>이 있었는데 해당 </a:t>
            </a:r>
            <a:r>
              <a:rPr lang="en-US" altLang="ko-KR" dirty="0" err="1"/>
              <a:t>ConvNet</a:t>
            </a:r>
            <a:r>
              <a:rPr lang="en-US" altLang="ko-KR" dirty="0"/>
              <a:t> Filter</a:t>
            </a:r>
            <a:r>
              <a:rPr lang="ko-KR" altLang="en-US" dirty="0"/>
              <a:t>에 대한 </a:t>
            </a:r>
            <a:r>
              <a:rPr lang="en-US" altLang="ko-KR" dirty="0"/>
              <a:t>Feature Maps </a:t>
            </a:r>
            <a:r>
              <a:rPr lang="ko-KR" altLang="en-US" dirty="0"/>
              <a:t>시각화</a:t>
            </a:r>
            <a:endParaRPr lang="en-US" altLang="ko-KR" dirty="0"/>
          </a:p>
          <a:p>
            <a:r>
              <a:rPr lang="en-US" altLang="ko-KR" dirty="0"/>
              <a:t>Feature map</a:t>
            </a:r>
            <a:r>
              <a:rPr lang="ko-KR" altLang="en-US" dirty="0"/>
              <a:t>의 각 원소가 특정 </a:t>
            </a:r>
            <a:r>
              <a:rPr lang="en-US" altLang="ko-KR" dirty="0"/>
              <a:t>class</a:t>
            </a:r>
            <a:r>
              <a:rPr lang="ko-KR" altLang="en-US" dirty="0"/>
              <a:t>에 주는 영향력으로 볼 수 있음</a:t>
            </a:r>
            <a:endParaRPr lang="en-US" altLang="ko-KR" dirty="0"/>
          </a:p>
          <a:p>
            <a:r>
              <a:rPr lang="ko-KR" altLang="en-US" dirty="0"/>
              <a:t>첫 번째 </a:t>
            </a:r>
            <a:r>
              <a:rPr lang="en-US" altLang="ko-KR" dirty="0" err="1"/>
              <a:t>ConvNet</a:t>
            </a:r>
            <a:r>
              <a:rPr lang="ko-KR" altLang="en-US" dirty="0"/>
              <a:t>에 대한 결과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2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ConvNet</a:t>
            </a:r>
            <a:r>
              <a:rPr lang="ko-KR" altLang="en-US" dirty="0"/>
              <a:t>이 있었는데 해당 </a:t>
            </a:r>
            <a:r>
              <a:rPr lang="en-US" altLang="ko-KR" dirty="0" err="1"/>
              <a:t>ConvNet</a:t>
            </a:r>
            <a:r>
              <a:rPr lang="en-US" altLang="ko-KR" dirty="0"/>
              <a:t> Filter</a:t>
            </a:r>
            <a:r>
              <a:rPr lang="ko-KR" altLang="en-US" dirty="0"/>
              <a:t>에 대한 </a:t>
            </a:r>
            <a:r>
              <a:rPr lang="en-US" altLang="ko-KR" dirty="0"/>
              <a:t>Feature Maps </a:t>
            </a:r>
            <a:r>
              <a:rPr lang="ko-KR" altLang="en-US" dirty="0"/>
              <a:t>시각화</a:t>
            </a:r>
            <a:endParaRPr lang="en-US" altLang="ko-KR" dirty="0"/>
          </a:p>
          <a:p>
            <a:r>
              <a:rPr lang="en-US" altLang="ko-KR" dirty="0"/>
              <a:t>Feature map</a:t>
            </a:r>
            <a:r>
              <a:rPr lang="ko-KR" altLang="en-US" dirty="0"/>
              <a:t>의 각 원소가 특정 </a:t>
            </a:r>
            <a:r>
              <a:rPr lang="en-US" altLang="ko-KR" dirty="0"/>
              <a:t>class</a:t>
            </a:r>
            <a:r>
              <a:rPr lang="ko-KR" altLang="en-US" dirty="0"/>
              <a:t>에 주는 영향력으로 볼 수 있음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번째</a:t>
            </a:r>
            <a:r>
              <a:rPr lang="en-US" altLang="ko-KR" dirty="0"/>
              <a:t>(</a:t>
            </a:r>
            <a:r>
              <a:rPr lang="ko-KR" altLang="en-US" dirty="0"/>
              <a:t>마지막</a:t>
            </a:r>
            <a:r>
              <a:rPr lang="en-US" altLang="ko-KR" dirty="0"/>
              <a:t>) </a:t>
            </a:r>
            <a:r>
              <a:rPr lang="en-US" altLang="ko-KR" dirty="0" err="1"/>
              <a:t>ConvNet</a:t>
            </a:r>
            <a:r>
              <a:rPr lang="ko-KR" altLang="en-US" dirty="0"/>
              <a:t>의 결과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803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</a:t>
            </a:r>
            <a:r>
              <a:rPr lang="en-US" altLang="ko-KR" dirty="0"/>
              <a:t>feature map</a:t>
            </a:r>
            <a:r>
              <a:rPr lang="ko-KR" altLang="en-US" dirty="0"/>
              <a:t>을 </a:t>
            </a:r>
            <a:r>
              <a:rPr lang="en-US" altLang="ko-KR" dirty="0"/>
              <a:t>heatmap</a:t>
            </a:r>
            <a:r>
              <a:rPr lang="ko-KR" altLang="en-US" dirty="0"/>
              <a:t>으로 동일 위치 </a:t>
            </a:r>
            <a:r>
              <a:rPr lang="en-US" altLang="ko-KR" dirty="0"/>
              <a:t>pixel </a:t>
            </a:r>
            <a:r>
              <a:rPr lang="ko-KR" altLang="en-US" dirty="0"/>
              <a:t>별 합을 통해 </a:t>
            </a:r>
            <a:r>
              <a:rPr lang="en-US" altLang="ko-KR" dirty="0"/>
              <a:t>input image</a:t>
            </a:r>
            <a:r>
              <a:rPr lang="ko-KR" altLang="en-US" dirty="0"/>
              <a:t>에 함께 표현하여 해당 클래스 분류에 주된 특성 </a:t>
            </a:r>
            <a:r>
              <a:rPr lang="en-US" altLang="ko-KR" dirty="0"/>
              <a:t>feature </a:t>
            </a:r>
            <a:r>
              <a:rPr lang="ko-KR" altLang="en-US" dirty="0"/>
              <a:t>위치 확인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Window </a:t>
            </a:r>
            <a:r>
              <a:rPr lang="en-US" altLang="ko-KR" dirty="0" err="1"/>
              <a:t>lengt</a:t>
            </a:r>
            <a:r>
              <a:rPr lang="ko-KR" altLang="en-US" dirty="0"/>
              <a:t>를 </a:t>
            </a:r>
            <a:r>
              <a:rPr lang="en-US" altLang="ko-KR" dirty="0"/>
              <a:t>32</a:t>
            </a:r>
            <a:r>
              <a:rPr lang="ko-KR" altLang="en-US" dirty="0"/>
              <a:t>로 설정하고</a:t>
            </a:r>
            <a:r>
              <a:rPr lang="en-US" altLang="ko-KR" dirty="0"/>
              <a:t>, overlap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설정한 </a:t>
            </a:r>
            <a:r>
              <a:rPr lang="en-US" altLang="ko-KR" dirty="0"/>
              <a:t>Spectrogram </a:t>
            </a:r>
            <a:r>
              <a:rPr lang="ko-KR" altLang="en-US" dirty="0"/>
              <a:t>이미지를 사용했을 때는 다음과 같이 대체적으로 저주파 신호의 특성이 도로 분류에 가장 주된 </a:t>
            </a:r>
            <a:r>
              <a:rPr lang="en-US" altLang="ko-KR" dirty="0"/>
              <a:t>feature</a:t>
            </a:r>
            <a:r>
              <a:rPr lang="ko-KR" altLang="en-US" dirty="0"/>
              <a:t>임을 </a:t>
            </a:r>
            <a:r>
              <a:rPr lang="en-US" altLang="ko-KR" dirty="0"/>
              <a:t>Class Activation Map</a:t>
            </a:r>
            <a:r>
              <a:rPr lang="ko-KR" altLang="en-US" dirty="0"/>
              <a:t>을 통해 파악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63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학습이 잘 되지 않는 첫 번째 이유로 </a:t>
            </a:r>
            <a:r>
              <a:rPr lang="en-US" altLang="ko-KR" dirty="0"/>
              <a:t>Spectrogram </a:t>
            </a:r>
            <a:r>
              <a:rPr lang="ko-KR" altLang="en-US" dirty="0"/>
              <a:t>이미지에 표현된 </a:t>
            </a:r>
            <a:r>
              <a:rPr lang="en-US" altLang="ko-KR" dirty="0"/>
              <a:t>feature</a:t>
            </a:r>
            <a:r>
              <a:rPr lang="ko-KR" altLang="en-US" dirty="0"/>
              <a:t>가 너무 적다고 판단 </a:t>
            </a:r>
            <a:r>
              <a:rPr lang="en-US" altLang="ko-KR" dirty="0"/>
              <a:t>(</a:t>
            </a:r>
            <a:r>
              <a:rPr lang="ko-KR" altLang="en-US" dirty="0"/>
              <a:t>특히 시간 해상도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그래서 우선 </a:t>
            </a:r>
            <a:r>
              <a:rPr lang="en-US" altLang="ko-KR" dirty="0" err="1"/>
              <a:t>overlab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변경하여 </a:t>
            </a:r>
            <a:r>
              <a:rPr lang="en-US" altLang="ko-KR" dirty="0"/>
              <a:t>Spectrogram</a:t>
            </a:r>
            <a:r>
              <a:rPr lang="ko-KR" altLang="en-US" dirty="0"/>
              <a:t>의 시간 해상도를 좋게 하여 검증 필요하다고 생각</a:t>
            </a:r>
            <a:br>
              <a:rPr lang="en-US" altLang="ko-KR" dirty="0"/>
            </a:br>
            <a:r>
              <a:rPr lang="ko-KR" altLang="en-US" dirty="0"/>
              <a:t>그리고 주파수 해상도도 증가시켰을 때</a:t>
            </a:r>
            <a:r>
              <a:rPr lang="en-US" altLang="ko-KR" dirty="0"/>
              <a:t> </a:t>
            </a:r>
            <a:r>
              <a:rPr lang="ko-KR" altLang="en-US" dirty="0"/>
              <a:t>결과에 대한 검증도 필요하다고 생각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두 번째 이유로는 실제 주행한 도로가 </a:t>
            </a:r>
            <a:r>
              <a:rPr lang="en-US" altLang="ko-KR" dirty="0"/>
              <a:t>5</a:t>
            </a:r>
            <a:r>
              <a:rPr lang="ko-KR" altLang="en-US" dirty="0"/>
              <a:t>개의 클래스로 구분하는 것이 정말 맞는 행위인가에 대한 모호함이 있다고 판단</a:t>
            </a:r>
            <a:br>
              <a:rPr lang="en-US" altLang="ko-KR" dirty="0"/>
            </a:br>
            <a:r>
              <a:rPr lang="ko-KR" altLang="en-US" dirty="0"/>
              <a:t>이에 대한 검증으로는 </a:t>
            </a:r>
            <a:r>
              <a:rPr lang="en-US" altLang="ko-KR" dirty="0"/>
              <a:t>Clustering</a:t>
            </a:r>
            <a:r>
              <a:rPr lang="ko-KR" altLang="en-US" dirty="0"/>
              <a:t>의 결과를 통해 실제 데이터가 몇 개의 </a:t>
            </a:r>
            <a:r>
              <a:rPr lang="en-US" altLang="ko-KR" dirty="0"/>
              <a:t>Cluster</a:t>
            </a:r>
            <a:r>
              <a:rPr lang="ko-KR" altLang="en-US" dirty="0"/>
              <a:t>로 구분될 지에 대해 시각적으로 확인 필요</a:t>
            </a:r>
            <a:br>
              <a:rPr lang="en-US" altLang="ko-KR" dirty="0"/>
            </a:br>
            <a:r>
              <a:rPr lang="ko-KR" altLang="en-US" dirty="0"/>
              <a:t>그리고 확실하게 서로 다른 도로를 주행했다고 볼 수 있는 도로에 대한 분류 결과를 먼저 보는 형태로 검증하는 방법도 좋다고 판단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17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중 </a:t>
            </a:r>
            <a:r>
              <a:rPr lang="en-US" altLang="ko-KR" dirty="0"/>
              <a:t>2</a:t>
            </a:r>
            <a:r>
              <a:rPr lang="ko-KR" altLang="en-US" dirty="0"/>
              <a:t>번째 방식 중 하나인 </a:t>
            </a:r>
            <a:r>
              <a:rPr lang="en-US" altLang="ko-KR" dirty="0"/>
              <a:t>Clustering </a:t>
            </a:r>
            <a:r>
              <a:rPr lang="ko-KR" altLang="en-US" dirty="0"/>
              <a:t>시도</a:t>
            </a:r>
            <a:endParaRPr lang="en-US" altLang="ko-KR" dirty="0"/>
          </a:p>
          <a:p>
            <a:r>
              <a:rPr lang="en-US" altLang="ko-KR" dirty="0"/>
              <a:t>PCA</a:t>
            </a:r>
            <a:r>
              <a:rPr lang="ko-KR" altLang="en-US" dirty="0"/>
              <a:t>는 전역 패턴 캡처</a:t>
            </a:r>
            <a:r>
              <a:rPr lang="en-US" altLang="ko-KR" dirty="0"/>
              <a:t>, </a:t>
            </a:r>
            <a:r>
              <a:rPr lang="ko-KR" altLang="en-US" dirty="0"/>
              <a:t>가능한 한 많은 분산을 보존하는 것을 목표로 하는 선형 차원 축소 방법</a:t>
            </a:r>
            <a:br>
              <a:rPr lang="en-US" altLang="ko-KR" dirty="0"/>
            </a:br>
            <a:r>
              <a:rPr lang="en-US" altLang="ko-KR" dirty="0"/>
              <a:t>t-SNE</a:t>
            </a:r>
            <a:r>
              <a:rPr lang="ko-KR" altLang="en-US" dirty="0"/>
              <a:t>는 로컬 구조 보존을 강조하는 비선형 차원 축소 방법</a:t>
            </a:r>
            <a:r>
              <a:rPr lang="en-US" altLang="ko-KR" dirty="0"/>
              <a:t>, </a:t>
            </a:r>
            <a:r>
              <a:rPr lang="ko-KR" altLang="en-US" dirty="0"/>
              <a:t>일반적으로 고차원 데이터 시각화에 사용됨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94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Scatter</a:t>
            </a:r>
            <a:r>
              <a:rPr lang="ko-KR" altLang="en-US" dirty="0"/>
              <a:t>만 봤을 때는 두 방법 모두 적절하게 클러스터를 나눴다고 생각됨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72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구분된 </a:t>
            </a:r>
            <a:r>
              <a:rPr lang="en-US" altLang="ko-KR" dirty="0"/>
              <a:t>cluster </a:t>
            </a:r>
            <a:r>
              <a:rPr lang="ko-KR" altLang="en-US" dirty="0"/>
              <a:t>내 데이터가 실제 어떤 도로를 나타내는지 비교한 결과 적절하지 못하다고 판단됨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97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구분된 </a:t>
            </a:r>
            <a:r>
              <a:rPr lang="en-US" altLang="ko-KR" dirty="0"/>
              <a:t>cluster </a:t>
            </a:r>
            <a:r>
              <a:rPr lang="ko-KR" altLang="en-US" dirty="0"/>
              <a:t>내 데이터가 실제 어떤 도로를 나타내는지 비교한 결과 적절하지 못하다고 판단됨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232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 </a:t>
            </a:r>
            <a:r>
              <a:rPr lang="ko-KR" altLang="en-US" dirty="0"/>
              <a:t>과제 수행 시 뇌의 운동 피질에서 관찰되는 뮤 대역</a:t>
            </a:r>
            <a:r>
              <a:rPr lang="en-US" altLang="ko-KR" dirty="0"/>
              <a:t>(8~13Hz)</a:t>
            </a:r>
            <a:r>
              <a:rPr lang="ko-KR" altLang="en-US" dirty="0"/>
              <a:t>의 에너지가 감소하고 베타 대역</a:t>
            </a:r>
            <a:r>
              <a:rPr lang="en-US" altLang="ko-KR" dirty="0"/>
              <a:t>(13~30Hz)</a:t>
            </a:r>
            <a:r>
              <a:rPr lang="ko-KR" altLang="en-US" dirty="0"/>
              <a:t>의 에너지 증가</a:t>
            </a:r>
            <a:endParaRPr lang="en-US" altLang="ko-KR" dirty="0"/>
          </a:p>
          <a:p>
            <a:r>
              <a:rPr lang="en-US" altLang="ko-KR" dirty="0"/>
              <a:t>Event Related Desynchronization, Event Related Synchronization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436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구분된 </a:t>
            </a:r>
            <a:r>
              <a:rPr lang="en-US" altLang="ko-KR" dirty="0"/>
              <a:t>cluster </a:t>
            </a:r>
            <a:r>
              <a:rPr lang="ko-KR" altLang="en-US" dirty="0"/>
              <a:t>내 데이터가 실제 어떤 도로를 나타내는지 비교한 결과 적절하지 못하다고 판단됨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22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kumimoji="1" lang="ko-KR" altLang="en-US" sz="1200" dirty="0">
                <a:latin typeface="Helvetica" panose="020B0604020202030204" pitchFamily="34" charset="0"/>
                <a:cs typeface="Helvetica" panose="020B0604020202020204" pitchFamily="34" charset="0"/>
              </a:rPr>
              <a:t>이미지를 사용하여 클러스터링을 먼저 수행하고 차원 축소한 결과 데이터의 분포와는 다른 형태로 클러스터가 나누어진 것을 볼 수 있음</a:t>
            </a:r>
            <a:endParaRPr kumimoji="1" lang="en-US" altLang="ko-KR" sz="12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16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차원 축소와 클러스터링의 순서를 생각했을 때는 차원 축소가 먼저 이루어진 이후 클러스터링이 수행되는 것이 좋아 보임</a:t>
            </a:r>
            <a:endParaRPr lang="en-US" altLang="ko-KR" dirty="0"/>
          </a:p>
          <a:p>
            <a:r>
              <a:rPr lang="ko-KR" altLang="en-US" dirty="0"/>
              <a:t>클러스터링이 잘 수행되지 않은 이유는 실제로 </a:t>
            </a:r>
            <a:r>
              <a:rPr lang="en-US" altLang="ko-KR" dirty="0"/>
              <a:t>cluster </a:t>
            </a:r>
            <a:r>
              <a:rPr lang="ko-KR" altLang="en-US" dirty="0"/>
              <a:t>수가 너무 많게 설정되어 있거나 </a:t>
            </a:r>
            <a:r>
              <a:rPr lang="en-US" altLang="ko-KR" dirty="0"/>
              <a:t>Spectrogram</a:t>
            </a:r>
            <a:r>
              <a:rPr lang="ko-KR" altLang="en-US" dirty="0"/>
              <a:t>의 </a:t>
            </a:r>
            <a:r>
              <a:rPr lang="en-US" altLang="ko-KR" dirty="0"/>
              <a:t>feature</a:t>
            </a:r>
            <a:r>
              <a:rPr lang="ko-KR" altLang="en-US" dirty="0"/>
              <a:t>가 적다고 판단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625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STFT </a:t>
            </a:r>
            <a:r>
              <a:rPr lang="ko-KR" altLang="en-US" dirty="0"/>
              <a:t>방식과 다르게 </a:t>
            </a:r>
            <a:r>
              <a:rPr lang="en-US" altLang="ko-KR" dirty="0"/>
              <a:t>overlap </a:t>
            </a:r>
            <a:r>
              <a:rPr lang="en-US" altLang="ko-KR" dirty="0" err="1"/>
              <a:t>lengt</a:t>
            </a:r>
            <a:r>
              <a:rPr lang="ko-KR" altLang="en-US" dirty="0"/>
              <a:t>를 </a:t>
            </a:r>
            <a:r>
              <a:rPr lang="en-US" altLang="ko-KR" dirty="0"/>
              <a:t>28</a:t>
            </a:r>
            <a:r>
              <a:rPr lang="ko-KR" altLang="en-US" dirty="0"/>
              <a:t>로 변경</a:t>
            </a:r>
            <a:br>
              <a:rPr lang="en-US" altLang="ko-KR" dirty="0"/>
            </a:br>
            <a:r>
              <a:rPr lang="en-US" altLang="ko-KR" dirty="0"/>
              <a:t>28</a:t>
            </a:r>
            <a:r>
              <a:rPr lang="ko-KR" altLang="en-US" dirty="0"/>
              <a:t>인 이유는 </a:t>
            </a:r>
            <a:r>
              <a:rPr lang="en-US" altLang="ko-KR" dirty="0"/>
              <a:t>window length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 크기의 </a:t>
            </a:r>
            <a:r>
              <a:rPr lang="en-US" altLang="ko-KR" dirty="0"/>
              <a:t>overlap</a:t>
            </a:r>
            <a:r>
              <a:rPr lang="ko-KR" altLang="en-US" dirty="0"/>
              <a:t>을 적용했을 때 </a:t>
            </a:r>
            <a:r>
              <a:rPr lang="ko-KR" altLang="en-US" dirty="0" err="1"/>
              <a:t>머신러닝</a:t>
            </a:r>
            <a:r>
              <a:rPr lang="ko-KR" altLang="en-US" dirty="0"/>
              <a:t> 모델 입력 전 </a:t>
            </a:r>
            <a:r>
              <a:rPr lang="en-US" altLang="ko-KR" dirty="0"/>
              <a:t>1000x1000 </a:t>
            </a:r>
            <a:r>
              <a:rPr lang="ko-KR" altLang="en-US" dirty="0"/>
              <a:t>이미지를 </a:t>
            </a:r>
            <a:r>
              <a:rPr lang="en-US" altLang="ko-KR" dirty="0"/>
              <a:t>250x250</a:t>
            </a:r>
            <a:r>
              <a:rPr lang="ko-KR" altLang="en-US" dirty="0"/>
              <a:t>으로 </a:t>
            </a:r>
            <a:r>
              <a:rPr lang="en-US" altLang="ko-KR" dirty="0"/>
              <a:t>resize</a:t>
            </a:r>
            <a:r>
              <a:rPr lang="ko-KR" altLang="en-US" dirty="0"/>
              <a:t>하는 과정에서 각 픽셀이 모두 다른 값을 갖는 형태이고</a:t>
            </a:r>
            <a:r>
              <a:rPr lang="en-US" altLang="ko-KR" dirty="0"/>
              <a:t>, </a:t>
            </a:r>
            <a:r>
              <a:rPr lang="ko-KR" altLang="en-US" dirty="0"/>
              <a:t>누락되는 값이 없을 것이라 판단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38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24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10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896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255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63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00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주파수 별 변화를 고려하여 </a:t>
            </a:r>
            <a:r>
              <a:rPr lang="en-US" altLang="ko-KR" dirty="0"/>
              <a:t>C3, C4, </a:t>
            </a:r>
            <a:r>
              <a:rPr lang="en-US" altLang="ko-KR" dirty="0" err="1"/>
              <a:t>Cz</a:t>
            </a:r>
            <a:r>
              <a:rPr lang="en-US" altLang="ko-KR" dirty="0"/>
              <a:t> </a:t>
            </a:r>
            <a:r>
              <a:rPr lang="ko-KR" altLang="en-US" dirty="0"/>
              <a:t>전극 신호 기록에 대해 </a:t>
            </a:r>
            <a:r>
              <a:rPr lang="en-US" altLang="ko-KR" dirty="0"/>
              <a:t>STFT</a:t>
            </a:r>
            <a:r>
              <a:rPr lang="ko-KR" altLang="en-US" dirty="0"/>
              <a:t>를 수행하여 얻은 </a:t>
            </a:r>
            <a:r>
              <a:rPr lang="en-US" altLang="ko-KR" dirty="0"/>
              <a:t>Time-Frequency Spectrum</a:t>
            </a:r>
            <a:r>
              <a:rPr lang="ko-KR" altLang="en-US" dirty="0"/>
              <a:t>의 뮤</a:t>
            </a:r>
            <a:r>
              <a:rPr lang="en-US" altLang="ko-KR" dirty="0"/>
              <a:t>, </a:t>
            </a:r>
            <a:r>
              <a:rPr lang="ko-KR" altLang="en-US" dirty="0"/>
              <a:t>베타 주파수 대역 정보만 보존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12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방식</a:t>
            </a:r>
            <a:r>
              <a:rPr lang="en-US" altLang="ko-KR" dirty="0"/>
              <a:t>(overlap = 0)</a:t>
            </a:r>
            <a:r>
              <a:rPr lang="ko-KR" altLang="en-US" dirty="0"/>
              <a:t>에 비해 고주파 영역의 </a:t>
            </a:r>
            <a:r>
              <a:rPr lang="en-US" altLang="ko-KR" dirty="0"/>
              <a:t>feature</a:t>
            </a:r>
            <a:r>
              <a:rPr lang="ko-KR" altLang="en-US" dirty="0"/>
              <a:t>가 분류에 큰 영향을 보이는 것으로 보이는데</a:t>
            </a:r>
            <a:r>
              <a:rPr lang="en-US" altLang="ko-KR" dirty="0"/>
              <a:t>, </a:t>
            </a:r>
            <a:r>
              <a:rPr lang="ko-KR" altLang="en-US" dirty="0"/>
              <a:t>더 다양한 테스트 이미지에 대한 결과 파악도 필요하고</a:t>
            </a:r>
            <a:r>
              <a:rPr lang="en-US" altLang="ko-KR" dirty="0"/>
              <a:t>, </a:t>
            </a:r>
            <a:r>
              <a:rPr lang="ko-KR" altLang="en-US" dirty="0"/>
              <a:t>저 고주파 위치에 해당하는 값이 </a:t>
            </a:r>
            <a:r>
              <a:rPr lang="en-US" altLang="ko-KR" dirty="0"/>
              <a:t>X, Y, Z</a:t>
            </a:r>
            <a:r>
              <a:rPr lang="ko-KR" altLang="en-US" dirty="0"/>
              <a:t>축 중 어느 축의 데이터인지도 파악해볼 필요가 있어 보임</a:t>
            </a:r>
            <a:endParaRPr lang="en-US" altLang="ko-KR" dirty="0"/>
          </a:p>
          <a:p>
            <a:r>
              <a:rPr lang="ko-KR" altLang="en-US" dirty="0"/>
              <a:t>현재까지 내릴 수 있는 결론은 </a:t>
            </a:r>
            <a:r>
              <a:rPr lang="en-US" altLang="ko-KR" dirty="0"/>
              <a:t>overlap</a:t>
            </a:r>
            <a:r>
              <a:rPr lang="ko-KR" altLang="en-US" dirty="0"/>
              <a:t>을 하지 않은 것에 비해 </a:t>
            </a:r>
            <a:r>
              <a:rPr lang="en-US" altLang="ko-KR" dirty="0" err="1"/>
              <a:t>overla</a:t>
            </a:r>
            <a:r>
              <a:rPr lang="ko-KR" altLang="en-US" dirty="0"/>
              <a:t>을 길게 가져갔을 때</a:t>
            </a:r>
            <a:r>
              <a:rPr lang="en-US" altLang="ko-KR" dirty="0"/>
              <a:t>, overfitting</a:t>
            </a:r>
            <a:r>
              <a:rPr lang="ko-KR" altLang="en-US" dirty="0"/>
              <a:t>되지 않고 학습 데이터</a:t>
            </a:r>
            <a:r>
              <a:rPr lang="en-US" altLang="ko-KR" dirty="0"/>
              <a:t>, </a:t>
            </a:r>
            <a:r>
              <a:rPr lang="ko-KR" altLang="en-US" dirty="0"/>
              <a:t>검증 데이터</a:t>
            </a:r>
            <a:r>
              <a:rPr lang="en-US" altLang="ko-KR" dirty="0"/>
              <a:t>, </a:t>
            </a:r>
            <a:r>
              <a:rPr lang="ko-KR" altLang="en-US" dirty="0"/>
              <a:t>테스트 데이터에 고르게 일반화될 수 있었음을 파악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733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5957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Overlap length</a:t>
            </a:r>
            <a:r>
              <a:rPr lang="ko-KR" altLang="en-US" dirty="0"/>
              <a:t>를 변경한 상태에서 </a:t>
            </a:r>
            <a:r>
              <a:rPr lang="en-US" altLang="ko-KR" dirty="0"/>
              <a:t>Clustering </a:t>
            </a:r>
            <a:r>
              <a:rPr lang="ko-KR" altLang="en-US" dirty="0"/>
              <a:t>결과 파악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92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135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095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25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92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kumimoji="1" lang="en-US" altLang="ko-KR" sz="12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9240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kumimoji="1" lang="en-US" altLang="ko-KR" sz="12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5202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kumimoji="1" lang="en-US" altLang="ko-KR" sz="12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4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시험에 대해 수집된 세 개의 전극에서 나온 </a:t>
            </a:r>
            <a:r>
              <a:rPr lang="en-US" altLang="ko-KR" dirty="0"/>
              <a:t>EEG </a:t>
            </a:r>
            <a:r>
              <a:rPr lang="ko-KR" altLang="en-US" dirty="0"/>
              <a:t>신호에 대해 </a:t>
            </a:r>
            <a:r>
              <a:rPr lang="en-US" altLang="ko-KR" dirty="0"/>
              <a:t>STFT </a:t>
            </a:r>
            <a:r>
              <a:rPr lang="ko-KR" altLang="en-US" dirty="0"/>
              <a:t>계산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2350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kumimoji="1" lang="en-US" altLang="ko-KR" sz="12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245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Train, test, validation set </a:t>
            </a:r>
            <a:r>
              <a:rPr lang="ko-KR" altLang="en-US" dirty="0"/>
              <a:t>각각 </a:t>
            </a:r>
            <a:r>
              <a:rPr lang="en-US" altLang="ko-KR" dirty="0"/>
              <a:t>6:2:2</a:t>
            </a:r>
            <a:r>
              <a:rPr lang="ko-KR" altLang="en-US" dirty="0"/>
              <a:t>로 나눔</a:t>
            </a:r>
            <a:r>
              <a:rPr lang="en-US" altLang="ko-KR" dirty="0"/>
              <a:t>, train data</a:t>
            </a:r>
            <a:r>
              <a:rPr lang="ko-KR" altLang="en-US" dirty="0"/>
              <a:t>를 사용하여 모델 학습시키고 매 </a:t>
            </a:r>
            <a:r>
              <a:rPr lang="en-US" altLang="ko-KR" dirty="0"/>
              <a:t>epoch</a:t>
            </a:r>
            <a:r>
              <a:rPr lang="ko-KR" altLang="en-US" dirty="0"/>
              <a:t>마다 </a:t>
            </a:r>
            <a:r>
              <a:rPr lang="en-US" altLang="ko-KR" dirty="0"/>
              <a:t>validation data</a:t>
            </a:r>
            <a:r>
              <a:rPr lang="ko-KR" altLang="en-US" dirty="0"/>
              <a:t>로 평가</a:t>
            </a:r>
            <a:r>
              <a:rPr lang="en-US" altLang="ko-KR" dirty="0"/>
              <a:t>, validation data</a:t>
            </a:r>
            <a:r>
              <a:rPr lang="ko-KR" altLang="en-US" dirty="0"/>
              <a:t>를 기준으로 정확도가 </a:t>
            </a:r>
            <a:r>
              <a:rPr lang="en-US" altLang="ko-KR" dirty="0"/>
              <a:t>10 epoch </a:t>
            </a:r>
            <a:r>
              <a:rPr lang="ko-KR" altLang="en-US" dirty="0"/>
              <a:t>이상 상승하지 않을 시 </a:t>
            </a:r>
            <a:r>
              <a:rPr lang="en-US" altLang="ko-KR" dirty="0"/>
              <a:t>training</a:t>
            </a:r>
            <a:r>
              <a:rPr lang="ko-KR" altLang="en-US" dirty="0"/>
              <a:t>을 </a:t>
            </a:r>
            <a:r>
              <a:rPr lang="en-US" altLang="ko-KR" dirty="0"/>
              <a:t>early stop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3273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결과 </a:t>
            </a:r>
            <a:r>
              <a:rPr lang="en-US" altLang="ko-KR" dirty="0"/>
              <a:t>Training acc</a:t>
            </a:r>
            <a:r>
              <a:rPr lang="ko-KR" altLang="en-US" dirty="0"/>
              <a:t>는 거의 </a:t>
            </a:r>
            <a:r>
              <a:rPr lang="en-US" altLang="ko-KR" dirty="0"/>
              <a:t>100%</a:t>
            </a:r>
            <a:r>
              <a:rPr lang="ko-KR" altLang="en-US" dirty="0"/>
              <a:t>에 근접하게 상승하나</a:t>
            </a:r>
            <a:r>
              <a:rPr lang="en-US" altLang="ko-KR" dirty="0"/>
              <a:t>, </a:t>
            </a:r>
            <a:r>
              <a:rPr lang="en-US" altLang="ko-KR" dirty="0" err="1"/>
              <a:t>validatio</a:t>
            </a:r>
            <a:r>
              <a:rPr lang="ko-KR" altLang="en-US" dirty="0"/>
              <a:t> </a:t>
            </a:r>
            <a:r>
              <a:rPr lang="en-US" altLang="ko-KR" dirty="0"/>
              <a:t>acc</a:t>
            </a:r>
            <a:r>
              <a:rPr lang="ko-KR" altLang="en-US" dirty="0"/>
              <a:t>는 시작부터 계속 떨리고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03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Label</a:t>
            </a:r>
            <a:r>
              <a:rPr lang="ko-KR" altLang="en-US" dirty="0"/>
              <a:t>로 예측된 도로가 실제 어떤 도로였는지 파악하기 위해 </a:t>
            </a:r>
            <a:r>
              <a:rPr lang="en-US" altLang="ko-KR" dirty="0"/>
              <a:t>Confusion Matrix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대게 </a:t>
            </a:r>
            <a:r>
              <a:rPr lang="en-US" altLang="ko-KR" dirty="0"/>
              <a:t>0.1 </a:t>
            </a:r>
            <a:r>
              <a:rPr lang="ko-KR" altLang="en-US" dirty="0"/>
              <a:t>도로라고 예측하는 것을 보면 학습이 잘 되지 않았음을 알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871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ROC Curve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 해당 </a:t>
            </a:r>
            <a:r>
              <a:rPr lang="en-US" altLang="ko-KR" dirty="0"/>
              <a:t>label</a:t>
            </a:r>
            <a:r>
              <a:rPr lang="ko-KR" altLang="en-US" dirty="0"/>
              <a:t>인 경우</a:t>
            </a:r>
            <a:r>
              <a:rPr lang="en-US" altLang="ko-KR" dirty="0"/>
              <a:t>(TP)</a:t>
            </a:r>
            <a:r>
              <a:rPr lang="ko-KR" altLang="en-US" dirty="0"/>
              <a:t>와 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실제와 다른 경우</a:t>
            </a:r>
            <a:r>
              <a:rPr lang="en-US" altLang="ko-KR" dirty="0"/>
              <a:t>(FP)</a:t>
            </a:r>
            <a:r>
              <a:rPr lang="ko-KR" altLang="en-US" dirty="0"/>
              <a:t>의 비율 </a:t>
            </a:r>
            <a:r>
              <a:rPr lang="en-US" altLang="ko-KR" dirty="0"/>
              <a:t>(</a:t>
            </a:r>
            <a:r>
              <a:rPr lang="ko-KR" altLang="en-US" dirty="0"/>
              <a:t>실제로는 </a:t>
            </a:r>
            <a:r>
              <a:rPr lang="en-US" altLang="ko-KR" dirty="0"/>
              <a:t>TPR/FPR </a:t>
            </a:r>
            <a:r>
              <a:rPr lang="ko-KR" altLang="en-US" dirty="0"/>
              <a:t>이기 때문에 정확하지는 않지만 쉬운 이해를 위함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59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</a:t>
            </a:r>
            <a:r>
              <a:rPr lang="en-US" altLang="ko-KR" dirty="0"/>
              <a:t>feature map</a:t>
            </a:r>
            <a:r>
              <a:rPr lang="ko-KR" altLang="en-US" dirty="0"/>
              <a:t>을 </a:t>
            </a:r>
            <a:r>
              <a:rPr lang="en-US" altLang="ko-KR" dirty="0"/>
              <a:t>heatmap</a:t>
            </a:r>
            <a:r>
              <a:rPr lang="ko-KR" altLang="en-US" dirty="0"/>
              <a:t>으로 동일 위치 </a:t>
            </a:r>
            <a:r>
              <a:rPr lang="en-US" altLang="ko-KR" dirty="0"/>
              <a:t>pixel </a:t>
            </a:r>
            <a:r>
              <a:rPr lang="ko-KR" altLang="en-US" dirty="0"/>
              <a:t>별 합을 통해 </a:t>
            </a:r>
            <a:r>
              <a:rPr lang="en-US" altLang="ko-KR" dirty="0"/>
              <a:t>input image</a:t>
            </a:r>
            <a:r>
              <a:rPr lang="ko-KR" altLang="en-US" dirty="0"/>
              <a:t>에 함께 표현하여 해당 클래스 분류에 주된 특성 </a:t>
            </a:r>
            <a:r>
              <a:rPr lang="en-US" altLang="ko-KR" dirty="0"/>
              <a:t>feature </a:t>
            </a:r>
            <a:r>
              <a:rPr lang="ko-KR" altLang="en-US" dirty="0"/>
              <a:t>위치 확인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Window </a:t>
            </a:r>
            <a:r>
              <a:rPr lang="en-US" altLang="ko-KR" dirty="0" err="1"/>
              <a:t>lengt</a:t>
            </a:r>
            <a:r>
              <a:rPr lang="ko-KR" altLang="en-US" dirty="0"/>
              <a:t>를 </a:t>
            </a:r>
            <a:r>
              <a:rPr lang="en-US" altLang="ko-KR" dirty="0"/>
              <a:t>32</a:t>
            </a:r>
            <a:r>
              <a:rPr lang="ko-KR" altLang="en-US" dirty="0"/>
              <a:t>로 설정하고</a:t>
            </a:r>
            <a:r>
              <a:rPr lang="en-US" altLang="ko-KR" dirty="0"/>
              <a:t>, overlap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설정한 </a:t>
            </a:r>
            <a:r>
              <a:rPr lang="en-US" altLang="ko-KR" dirty="0"/>
              <a:t>Spectrogram </a:t>
            </a:r>
            <a:r>
              <a:rPr lang="ko-KR" altLang="en-US" dirty="0"/>
              <a:t>이미지를 사용했을 때는 다음과 같이 대체적으로 저주파 신호의 특성이 도로 분류에 가장 주된 </a:t>
            </a:r>
            <a:r>
              <a:rPr lang="en-US" altLang="ko-KR" dirty="0"/>
              <a:t>feature</a:t>
            </a:r>
            <a:r>
              <a:rPr lang="ko-KR" altLang="en-US" dirty="0"/>
              <a:t>임을 </a:t>
            </a:r>
            <a:r>
              <a:rPr lang="en-US" altLang="ko-KR" dirty="0"/>
              <a:t>Class Activation Map</a:t>
            </a:r>
            <a:r>
              <a:rPr lang="ko-KR" altLang="en-US" dirty="0"/>
              <a:t>을 통해 파악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4325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Train, test, validation set </a:t>
            </a:r>
            <a:r>
              <a:rPr lang="ko-KR" altLang="en-US" dirty="0"/>
              <a:t>각각 </a:t>
            </a:r>
            <a:r>
              <a:rPr lang="en-US" altLang="ko-KR" dirty="0"/>
              <a:t>6:2:2</a:t>
            </a:r>
            <a:r>
              <a:rPr lang="ko-KR" altLang="en-US" dirty="0"/>
              <a:t>로 나눔</a:t>
            </a:r>
            <a:r>
              <a:rPr lang="en-US" altLang="ko-KR" dirty="0"/>
              <a:t>, train data</a:t>
            </a:r>
            <a:r>
              <a:rPr lang="ko-KR" altLang="en-US" dirty="0"/>
              <a:t>를 사용하여 모델 학습시키고 매 </a:t>
            </a:r>
            <a:r>
              <a:rPr lang="en-US" altLang="ko-KR" dirty="0"/>
              <a:t>epoch</a:t>
            </a:r>
            <a:r>
              <a:rPr lang="ko-KR" altLang="en-US" dirty="0"/>
              <a:t>마다 </a:t>
            </a:r>
            <a:r>
              <a:rPr lang="en-US" altLang="ko-KR" dirty="0"/>
              <a:t>validation data</a:t>
            </a:r>
            <a:r>
              <a:rPr lang="ko-KR" altLang="en-US" dirty="0"/>
              <a:t>로 평가</a:t>
            </a:r>
            <a:r>
              <a:rPr lang="en-US" altLang="ko-KR" dirty="0"/>
              <a:t>, validation data</a:t>
            </a:r>
            <a:r>
              <a:rPr lang="ko-KR" altLang="en-US" dirty="0"/>
              <a:t>를 기준으로 정확도가 </a:t>
            </a:r>
            <a:r>
              <a:rPr lang="en-US" altLang="ko-KR" dirty="0"/>
              <a:t>10 epoch </a:t>
            </a:r>
            <a:r>
              <a:rPr lang="ko-KR" altLang="en-US" dirty="0"/>
              <a:t>이상 상승하지 않을 시 </a:t>
            </a:r>
            <a:r>
              <a:rPr lang="en-US" altLang="ko-KR" dirty="0"/>
              <a:t>training</a:t>
            </a:r>
            <a:r>
              <a:rPr lang="ko-KR" altLang="en-US" dirty="0"/>
              <a:t>을 </a:t>
            </a:r>
            <a:r>
              <a:rPr lang="en-US" altLang="ko-KR" dirty="0"/>
              <a:t>early stop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474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결과 </a:t>
            </a:r>
            <a:r>
              <a:rPr lang="en-US" altLang="ko-KR" dirty="0"/>
              <a:t>Training acc</a:t>
            </a:r>
            <a:r>
              <a:rPr lang="ko-KR" altLang="en-US" dirty="0"/>
              <a:t>는 거의 </a:t>
            </a:r>
            <a:r>
              <a:rPr lang="en-US" altLang="ko-KR" dirty="0"/>
              <a:t>100%</a:t>
            </a:r>
            <a:r>
              <a:rPr lang="ko-KR" altLang="en-US" dirty="0"/>
              <a:t>에 근접하게 상승하나</a:t>
            </a:r>
            <a:r>
              <a:rPr lang="en-US" altLang="ko-KR" dirty="0"/>
              <a:t>, </a:t>
            </a:r>
            <a:r>
              <a:rPr lang="en-US" altLang="ko-KR" dirty="0" err="1"/>
              <a:t>validatio</a:t>
            </a:r>
            <a:r>
              <a:rPr lang="ko-KR" altLang="en-US" dirty="0"/>
              <a:t> </a:t>
            </a:r>
            <a:r>
              <a:rPr lang="en-US" altLang="ko-KR" dirty="0"/>
              <a:t>acc</a:t>
            </a:r>
            <a:r>
              <a:rPr lang="ko-KR" altLang="en-US" dirty="0"/>
              <a:t>는 시작부터 계속 떨리고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1605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Label</a:t>
            </a:r>
            <a:r>
              <a:rPr lang="ko-KR" altLang="en-US" dirty="0"/>
              <a:t>로 예측된 도로가 실제 어떤 도로였는지 파악하기 위해 </a:t>
            </a:r>
            <a:r>
              <a:rPr lang="en-US" altLang="ko-KR" dirty="0"/>
              <a:t>Confusion Matrix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대게 </a:t>
            </a:r>
            <a:r>
              <a:rPr lang="en-US" altLang="ko-KR" dirty="0"/>
              <a:t>0.1 </a:t>
            </a:r>
            <a:r>
              <a:rPr lang="ko-KR" altLang="en-US" dirty="0"/>
              <a:t>도로라고 예측하는 것을 보면 학습이 잘 되지 않았음을 알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849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ROC Curve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 해당 </a:t>
            </a:r>
            <a:r>
              <a:rPr lang="en-US" altLang="ko-KR" dirty="0"/>
              <a:t>label</a:t>
            </a:r>
            <a:r>
              <a:rPr lang="ko-KR" altLang="en-US" dirty="0"/>
              <a:t>인 경우</a:t>
            </a:r>
            <a:r>
              <a:rPr lang="en-US" altLang="ko-KR" dirty="0"/>
              <a:t>(TP)</a:t>
            </a:r>
            <a:r>
              <a:rPr lang="ko-KR" altLang="en-US" dirty="0"/>
              <a:t>와 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실제와 다른 경우</a:t>
            </a:r>
            <a:r>
              <a:rPr lang="en-US" altLang="ko-KR" dirty="0"/>
              <a:t>(FP)</a:t>
            </a:r>
            <a:r>
              <a:rPr lang="ko-KR" altLang="en-US" dirty="0"/>
              <a:t>의 비율 </a:t>
            </a:r>
            <a:r>
              <a:rPr lang="en-US" altLang="ko-KR" dirty="0"/>
              <a:t>(</a:t>
            </a:r>
            <a:r>
              <a:rPr lang="ko-KR" altLang="en-US" dirty="0"/>
              <a:t>실제로는 </a:t>
            </a:r>
            <a:r>
              <a:rPr lang="en-US" altLang="ko-KR" dirty="0"/>
              <a:t>TPR/FPR </a:t>
            </a:r>
            <a:r>
              <a:rPr lang="ko-KR" altLang="en-US" dirty="0"/>
              <a:t>이기 때문에 정확하지는 않지만 쉬운 이해를 위함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42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ImageNet </a:t>
            </a:r>
            <a:r>
              <a:rPr lang="ko-KR" altLang="en-US" dirty="0"/>
              <a:t>데이터에서 학습된 </a:t>
            </a:r>
            <a:r>
              <a:rPr lang="en-US" altLang="ko-KR" dirty="0"/>
              <a:t>VGG16 </a:t>
            </a:r>
            <a:r>
              <a:rPr lang="ko-KR" altLang="en-US" dirty="0"/>
              <a:t>모델 사용</a:t>
            </a:r>
            <a:endParaRPr lang="en-US" altLang="ko-KR" dirty="0"/>
          </a:p>
          <a:p>
            <a:r>
              <a:rPr lang="en-US" altLang="ko-KR" dirty="0"/>
              <a:t>Convolution</a:t>
            </a:r>
            <a:r>
              <a:rPr lang="ko-KR" altLang="en-US" dirty="0"/>
              <a:t>과</a:t>
            </a:r>
            <a:r>
              <a:rPr lang="en-US" altLang="ko-KR" dirty="0"/>
              <a:t> Pooling </a:t>
            </a:r>
            <a:r>
              <a:rPr lang="ko-KR" altLang="en-US" dirty="0"/>
              <a:t>으로 구성된 레이어 묶음들에 대해 입력층과 가까운 </a:t>
            </a:r>
            <a:r>
              <a:rPr lang="en-US" altLang="ko-KR" dirty="0"/>
              <a:t>3</a:t>
            </a:r>
            <a:r>
              <a:rPr lang="ko-KR" altLang="en-US" dirty="0"/>
              <a:t>개의 묶음은 학습되지 않도록 </a:t>
            </a:r>
            <a:r>
              <a:rPr lang="en-US" altLang="ko-KR" dirty="0"/>
              <a:t>Frozen, </a:t>
            </a:r>
            <a:r>
              <a:rPr lang="ko-KR" altLang="en-US" dirty="0"/>
              <a:t>나머지 층은 학습되게 하고 </a:t>
            </a:r>
            <a:r>
              <a:rPr lang="en-US" altLang="ko-KR" dirty="0"/>
              <a:t>output layer</a:t>
            </a:r>
            <a:r>
              <a:rPr lang="ko-KR" altLang="en-US" dirty="0"/>
              <a:t>의 경우 </a:t>
            </a:r>
            <a:r>
              <a:rPr lang="en-US" altLang="ko-KR" dirty="0"/>
              <a:t>ImageNet</a:t>
            </a:r>
            <a:r>
              <a:rPr lang="ko-KR" altLang="en-US" dirty="0"/>
              <a:t>의 분류 </a:t>
            </a:r>
            <a:r>
              <a:rPr lang="en-US" altLang="ko-KR" dirty="0"/>
              <a:t>label</a:t>
            </a:r>
            <a:r>
              <a:rPr lang="ko-KR" altLang="en-US" dirty="0"/>
              <a:t>이 아닌 뇌파 신호 분류를 위해 대체</a:t>
            </a:r>
            <a:endParaRPr lang="en-US" altLang="ko-KR" dirty="0"/>
          </a:p>
          <a:p>
            <a:r>
              <a:rPr lang="en-US" altLang="ko-KR" dirty="0"/>
              <a:t>VGG16 : 16</a:t>
            </a:r>
            <a:r>
              <a:rPr lang="ko-KR" altLang="en-US" dirty="0"/>
              <a:t>개 </a:t>
            </a:r>
            <a:r>
              <a:rPr lang="en-US" altLang="ko-KR" dirty="0"/>
              <a:t>layer</a:t>
            </a:r>
            <a:r>
              <a:rPr lang="ko-KR" altLang="en-US" dirty="0"/>
              <a:t>로 구성된 </a:t>
            </a:r>
            <a:r>
              <a:rPr lang="en-US" altLang="ko-KR" dirty="0"/>
              <a:t>CNN</a:t>
            </a:r>
          </a:p>
          <a:p>
            <a:r>
              <a:rPr lang="ko-KR" altLang="en-US" dirty="0" err="1"/>
              <a:t>컨볼루션</a:t>
            </a:r>
            <a:r>
              <a:rPr lang="ko-KR" altLang="en-US" dirty="0"/>
              <a:t> 필터 사이즈를 최대한 작게 가져가고 네트워크의 깊이를 증가시키는 것이 </a:t>
            </a:r>
            <a:r>
              <a:rPr lang="en-US" altLang="ko-KR" dirty="0"/>
              <a:t>2</a:t>
            </a:r>
            <a:r>
              <a:rPr lang="ko-KR" altLang="en-US" dirty="0"/>
              <a:t>차원 데이터 학습에 어떤 영향을 미치는지 알아보려는 목적이 있었음</a:t>
            </a:r>
            <a:endParaRPr lang="en-US" altLang="ko-KR" dirty="0"/>
          </a:p>
          <a:p>
            <a:r>
              <a:rPr lang="en-US" altLang="ko-KR" dirty="0"/>
              <a:t>Frozen</a:t>
            </a:r>
            <a:r>
              <a:rPr lang="ko-KR" altLang="en-US" dirty="0"/>
              <a:t>한 프론트 레이어는 일반적인 이미지 처리 작업에 적합한 </a:t>
            </a:r>
            <a:r>
              <a:rPr lang="ko-KR" altLang="en-US" dirty="0" err="1"/>
              <a:t>저수준의</a:t>
            </a:r>
            <a:r>
              <a:rPr lang="ko-KR" altLang="en-US" dirty="0"/>
              <a:t> 범용적인 특징 추출 가능하다고 판단하여 동결</a:t>
            </a:r>
            <a:endParaRPr lang="en-US" altLang="ko-KR" dirty="0"/>
          </a:p>
          <a:p>
            <a:r>
              <a:rPr lang="ko-KR" altLang="en-US" dirty="0"/>
              <a:t>전체 네트워크를 무작위로 초기화된 처음 시작부터 훈련할 필요 없이 뇌파 신호 분류 작업에 맞게 </a:t>
            </a:r>
            <a:r>
              <a:rPr lang="en-US" altLang="ko-KR" dirty="0"/>
              <a:t>Fine Tuning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985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</a:t>
            </a:r>
            <a:r>
              <a:rPr lang="en-US" altLang="ko-KR" dirty="0"/>
              <a:t>feature map</a:t>
            </a:r>
            <a:r>
              <a:rPr lang="ko-KR" altLang="en-US" dirty="0"/>
              <a:t>을 </a:t>
            </a:r>
            <a:r>
              <a:rPr lang="en-US" altLang="ko-KR" dirty="0"/>
              <a:t>heatmap</a:t>
            </a:r>
            <a:r>
              <a:rPr lang="ko-KR" altLang="en-US" dirty="0"/>
              <a:t>으로 동일 위치 </a:t>
            </a:r>
            <a:r>
              <a:rPr lang="en-US" altLang="ko-KR" dirty="0"/>
              <a:t>pixel </a:t>
            </a:r>
            <a:r>
              <a:rPr lang="ko-KR" altLang="en-US" dirty="0"/>
              <a:t>별 합을 통해 </a:t>
            </a:r>
            <a:r>
              <a:rPr lang="en-US" altLang="ko-KR" dirty="0"/>
              <a:t>input image</a:t>
            </a:r>
            <a:r>
              <a:rPr lang="ko-KR" altLang="en-US" dirty="0"/>
              <a:t>에 함께 표현하여 해당 클래스 분류에 주된 특성 </a:t>
            </a:r>
            <a:r>
              <a:rPr lang="en-US" altLang="ko-KR" dirty="0"/>
              <a:t>feature </a:t>
            </a:r>
            <a:r>
              <a:rPr lang="ko-KR" altLang="en-US" dirty="0"/>
              <a:t>위치 확인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Window </a:t>
            </a:r>
            <a:r>
              <a:rPr lang="en-US" altLang="ko-KR" dirty="0" err="1"/>
              <a:t>lengt</a:t>
            </a:r>
            <a:r>
              <a:rPr lang="ko-KR" altLang="en-US" dirty="0"/>
              <a:t>를 </a:t>
            </a:r>
            <a:r>
              <a:rPr lang="en-US" altLang="ko-KR" dirty="0"/>
              <a:t>32</a:t>
            </a:r>
            <a:r>
              <a:rPr lang="ko-KR" altLang="en-US" dirty="0"/>
              <a:t>로 설정하고</a:t>
            </a:r>
            <a:r>
              <a:rPr lang="en-US" altLang="ko-KR" dirty="0"/>
              <a:t>, overlap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설정한 </a:t>
            </a:r>
            <a:r>
              <a:rPr lang="en-US" altLang="ko-KR" dirty="0"/>
              <a:t>Spectrogram </a:t>
            </a:r>
            <a:r>
              <a:rPr lang="ko-KR" altLang="en-US" dirty="0"/>
              <a:t>이미지를 사용했을 때는 다음과 같이 대체적으로 저주파 신호의 특성이 도로 분류에 가장 주된 </a:t>
            </a:r>
            <a:r>
              <a:rPr lang="en-US" altLang="ko-KR" dirty="0"/>
              <a:t>feature</a:t>
            </a:r>
            <a:r>
              <a:rPr lang="ko-KR" altLang="en-US" dirty="0"/>
              <a:t>임을 </a:t>
            </a:r>
            <a:r>
              <a:rPr lang="en-US" altLang="ko-KR" dirty="0"/>
              <a:t>Class Activation Map</a:t>
            </a:r>
            <a:r>
              <a:rPr lang="ko-KR" altLang="en-US" dirty="0"/>
              <a:t>을 통해 파악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0562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kumimoji="1" lang="en-US" altLang="ko-KR" sz="12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4153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kumimoji="1" lang="en-US" altLang="ko-KR" sz="12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5368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Train, test, validation set </a:t>
            </a:r>
            <a:r>
              <a:rPr lang="ko-KR" altLang="en-US" dirty="0"/>
              <a:t>각각 </a:t>
            </a:r>
            <a:r>
              <a:rPr lang="en-US" altLang="ko-KR" dirty="0"/>
              <a:t>6:2:2</a:t>
            </a:r>
            <a:r>
              <a:rPr lang="ko-KR" altLang="en-US" dirty="0"/>
              <a:t>로 나눔</a:t>
            </a:r>
            <a:r>
              <a:rPr lang="en-US" altLang="ko-KR" dirty="0"/>
              <a:t>, train data</a:t>
            </a:r>
            <a:r>
              <a:rPr lang="ko-KR" altLang="en-US" dirty="0"/>
              <a:t>를 사용하여 모델 학습시키고 매 </a:t>
            </a:r>
            <a:r>
              <a:rPr lang="en-US" altLang="ko-KR" dirty="0"/>
              <a:t>epoch</a:t>
            </a:r>
            <a:r>
              <a:rPr lang="ko-KR" altLang="en-US" dirty="0"/>
              <a:t>마다 </a:t>
            </a:r>
            <a:r>
              <a:rPr lang="en-US" altLang="ko-KR" dirty="0"/>
              <a:t>validation data</a:t>
            </a:r>
            <a:r>
              <a:rPr lang="ko-KR" altLang="en-US" dirty="0"/>
              <a:t>로 평가</a:t>
            </a:r>
            <a:r>
              <a:rPr lang="en-US" altLang="ko-KR" dirty="0"/>
              <a:t>, validation data</a:t>
            </a:r>
            <a:r>
              <a:rPr lang="ko-KR" altLang="en-US" dirty="0"/>
              <a:t>를 기준으로 정확도가 </a:t>
            </a:r>
            <a:r>
              <a:rPr lang="en-US" altLang="ko-KR" dirty="0"/>
              <a:t>10 epoch </a:t>
            </a:r>
            <a:r>
              <a:rPr lang="ko-KR" altLang="en-US" dirty="0"/>
              <a:t>이상 상승하지 않을 시 </a:t>
            </a:r>
            <a:r>
              <a:rPr lang="en-US" altLang="ko-KR" dirty="0"/>
              <a:t>training</a:t>
            </a:r>
            <a:r>
              <a:rPr lang="ko-KR" altLang="en-US" dirty="0"/>
              <a:t>을 </a:t>
            </a:r>
            <a:r>
              <a:rPr lang="en-US" altLang="ko-KR" dirty="0"/>
              <a:t>early stop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810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결과 </a:t>
            </a:r>
            <a:r>
              <a:rPr lang="en-US" altLang="ko-KR" dirty="0"/>
              <a:t>Training acc</a:t>
            </a:r>
            <a:r>
              <a:rPr lang="ko-KR" altLang="en-US" dirty="0"/>
              <a:t>는 거의 </a:t>
            </a:r>
            <a:r>
              <a:rPr lang="en-US" altLang="ko-KR" dirty="0"/>
              <a:t>100%</a:t>
            </a:r>
            <a:r>
              <a:rPr lang="ko-KR" altLang="en-US" dirty="0"/>
              <a:t>에 근접하게 상승하나</a:t>
            </a:r>
            <a:r>
              <a:rPr lang="en-US" altLang="ko-KR" dirty="0"/>
              <a:t>, </a:t>
            </a:r>
            <a:r>
              <a:rPr lang="en-US" altLang="ko-KR" dirty="0" err="1"/>
              <a:t>validatio</a:t>
            </a:r>
            <a:r>
              <a:rPr lang="ko-KR" altLang="en-US" dirty="0"/>
              <a:t> </a:t>
            </a:r>
            <a:r>
              <a:rPr lang="en-US" altLang="ko-KR" dirty="0"/>
              <a:t>acc</a:t>
            </a:r>
            <a:r>
              <a:rPr lang="ko-KR" altLang="en-US" dirty="0"/>
              <a:t>는 시작부터 계속 떨리고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538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Label</a:t>
            </a:r>
            <a:r>
              <a:rPr lang="ko-KR" altLang="en-US" dirty="0"/>
              <a:t>로 예측된 도로가 실제 어떤 도로였는지 파악하기 위해 </a:t>
            </a:r>
            <a:r>
              <a:rPr lang="en-US" altLang="ko-KR" dirty="0"/>
              <a:t>Confusion Matrix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대게 </a:t>
            </a:r>
            <a:r>
              <a:rPr lang="en-US" altLang="ko-KR" dirty="0"/>
              <a:t>0.1 </a:t>
            </a:r>
            <a:r>
              <a:rPr lang="ko-KR" altLang="en-US" dirty="0"/>
              <a:t>도로라고 예측하는 것을 보면 학습이 잘 되지 않았음을 알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614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ROC Curve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 해당 </a:t>
            </a:r>
            <a:r>
              <a:rPr lang="en-US" altLang="ko-KR" dirty="0"/>
              <a:t>label</a:t>
            </a:r>
            <a:r>
              <a:rPr lang="ko-KR" altLang="en-US" dirty="0"/>
              <a:t>인 경우</a:t>
            </a:r>
            <a:r>
              <a:rPr lang="en-US" altLang="ko-KR" dirty="0"/>
              <a:t>(TP)</a:t>
            </a:r>
            <a:r>
              <a:rPr lang="ko-KR" altLang="en-US" dirty="0"/>
              <a:t>와 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실제와 다른 경우</a:t>
            </a:r>
            <a:r>
              <a:rPr lang="en-US" altLang="ko-KR" dirty="0"/>
              <a:t>(FP)</a:t>
            </a:r>
            <a:r>
              <a:rPr lang="ko-KR" altLang="en-US" dirty="0"/>
              <a:t>의 비율 </a:t>
            </a:r>
            <a:r>
              <a:rPr lang="en-US" altLang="ko-KR" dirty="0"/>
              <a:t>(</a:t>
            </a:r>
            <a:r>
              <a:rPr lang="ko-KR" altLang="en-US" dirty="0"/>
              <a:t>실제로는 </a:t>
            </a:r>
            <a:r>
              <a:rPr lang="en-US" altLang="ko-KR" dirty="0"/>
              <a:t>TPR/FPR </a:t>
            </a:r>
            <a:r>
              <a:rPr lang="ko-KR" altLang="en-US" dirty="0"/>
              <a:t>이기 때문에 정확하지는 않지만 쉬운 이해를 위함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9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</a:t>
            </a:r>
            <a:r>
              <a:rPr lang="en-US" altLang="ko-KR" dirty="0"/>
              <a:t>feature map</a:t>
            </a:r>
            <a:r>
              <a:rPr lang="ko-KR" altLang="en-US" dirty="0"/>
              <a:t>을 </a:t>
            </a:r>
            <a:r>
              <a:rPr lang="en-US" altLang="ko-KR" dirty="0"/>
              <a:t>heatmap</a:t>
            </a:r>
            <a:r>
              <a:rPr lang="ko-KR" altLang="en-US" dirty="0"/>
              <a:t>으로 동일 위치 </a:t>
            </a:r>
            <a:r>
              <a:rPr lang="en-US" altLang="ko-KR" dirty="0"/>
              <a:t>pixel </a:t>
            </a:r>
            <a:r>
              <a:rPr lang="ko-KR" altLang="en-US" dirty="0"/>
              <a:t>별 합을 통해 </a:t>
            </a:r>
            <a:r>
              <a:rPr lang="en-US" altLang="ko-KR" dirty="0"/>
              <a:t>input image</a:t>
            </a:r>
            <a:r>
              <a:rPr lang="ko-KR" altLang="en-US" dirty="0"/>
              <a:t>에 함께 표현하여 해당 클래스 분류에 주된 특성 </a:t>
            </a:r>
            <a:r>
              <a:rPr lang="en-US" altLang="ko-KR" dirty="0"/>
              <a:t>feature </a:t>
            </a:r>
            <a:r>
              <a:rPr lang="ko-KR" altLang="en-US" dirty="0"/>
              <a:t>위치 확인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Window </a:t>
            </a:r>
            <a:r>
              <a:rPr lang="en-US" altLang="ko-KR" dirty="0" err="1"/>
              <a:t>lengt</a:t>
            </a:r>
            <a:r>
              <a:rPr lang="ko-KR" altLang="en-US" dirty="0"/>
              <a:t>를 </a:t>
            </a:r>
            <a:r>
              <a:rPr lang="en-US" altLang="ko-KR" dirty="0"/>
              <a:t>32</a:t>
            </a:r>
            <a:r>
              <a:rPr lang="ko-KR" altLang="en-US" dirty="0"/>
              <a:t>로 설정하고</a:t>
            </a:r>
            <a:r>
              <a:rPr lang="en-US" altLang="ko-KR" dirty="0"/>
              <a:t>, overlap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설정한 </a:t>
            </a:r>
            <a:r>
              <a:rPr lang="en-US" altLang="ko-KR" dirty="0"/>
              <a:t>Spectrogram </a:t>
            </a:r>
            <a:r>
              <a:rPr lang="ko-KR" altLang="en-US" dirty="0"/>
              <a:t>이미지를 사용했을 때는 다음과 같이 대체적으로 저주파 신호의 특성이 도로 분류에 가장 주된 </a:t>
            </a:r>
            <a:r>
              <a:rPr lang="en-US" altLang="ko-KR" dirty="0"/>
              <a:t>feature</a:t>
            </a:r>
            <a:r>
              <a:rPr lang="ko-KR" altLang="en-US" dirty="0"/>
              <a:t>임을 </a:t>
            </a:r>
            <a:r>
              <a:rPr lang="en-US" altLang="ko-KR" dirty="0"/>
              <a:t>Class Activation Map</a:t>
            </a:r>
            <a:r>
              <a:rPr lang="ko-KR" altLang="en-US" dirty="0"/>
              <a:t>을 통해 파악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727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Train, test, validation set </a:t>
            </a:r>
            <a:r>
              <a:rPr lang="ko-KR" altLang="en-US" dirty="0"/>
              <a:t>각각 </a:t>
            </a:r>
            <a:r>
              <a:rPr lang="en-US" altLang="ko-KR" dirty="0"/>
              <a:t>6:2:2</a:t>
            </a:r>
            <a:r>
              <a:rPr lang="ko-KR" altLang="en-US" dirty="0"/>
              <a:t>로 나눔</a:t>
            </a:r>
            <a:r>
              <a:rPr lang="en-US" altLang="ko-KR" dirty="0"/>
              <a:t>, train data</a:t>
            </a:r>
            <a:r>
              <a:rPr lang="ko-KR" altLang="en-US" dirty="0"/>
              <a:t>를 사용하여 모델 학습시키고 매 </a:t>
            </a:r>
            <a:r>
              <a:rPr lang="en-US" altLang="ko-KR" dirty="0"/>
              <a:t>epoch</a:t>
            </a:r>
            <a:r>
              <a:rPr lang="ko-KR" altLang="en-US" dirty="0"/>
              <a:t>마다 </a:t>
            </a:r>
            <a:r>
              <a:rPr lang="en-US" altLang="ko-KR" dirty="0"/>
              <a:t>validation data</a:t>
            </a:r>
            <a:r>
              <a:rPr lang="ko-KR" altLang="en-US" dirty="0"/>
              <a:t>로 평가</a:t>
            </a:r>
            <a:r>
              <a:rPr lang="en-US" altLang="ko-KR" dirty="0"/>
              <a:t>, validation data</a:t>
            </a:r>
            <a:r>
              <a:rPr lang="ko-KR" altLang="en-US" dirty="0"/>
              <a:t>를 기준으로 정확도가 </a:t>
            </a:r>
            <a:r>
              <a:rPr lang="en-US" altLang="ko-KR" dirty="0"/>
              <a:t>10 epoch </a:t>
            </a:r>
            <a:r>
              <a:rPr lang="ko-KR" altLang="en-US" dirty="0"/>
              <a:t>이상 상승하지 않을 시 </a:t>
            </a:r>
            <a:r>
              <a:rPr lang="en-US" altLang="ko-KR" dirty="0"/>
              <a:t>training</a:t>
            </a:r>
            <a:r>
              <a:rPr lang="ko-KR" altLang="en-US" dirty="0"/>
              <a:t>을 </a:t>
            </a:r>
            <a:r>
              <a:rPr lang="en-US" altLang="ko-KR" dirty="0"/>
              <a:t>early stop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3228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결과 </a:t>
            </a:r>
            <a:r>
              <a:rPr lang="en-US" altLang="ko-KR" dirty="0"/>
              <a:t>Training acc</a:t>
            </a:r>
            <a:r>
              <a:rPr lang="ko-KR" altLang="en-US" dirty="0"/>
              <a:t>는 거의 </a:t>
            </a:r>
            <a:r>
              <a:rPr lang="en-US" altLang="ko-KR" dirty="0"/>
              <a:t>100%</a:t>
            </a:r>
            <a:r>
              <a:rPr lang="ko-KR" altLang="en-US" dirty="0"/>
              <a:t>에 근접하게 상승하나</a:t>
            </a:r>
            <a:r>
              <a:rPr lang="en-US" altLang="ko-KR" dirty="0"/>
              <a:t>, </a:t>
            </a:r>
            <a:r>
              <a:rPr lang="en-US" altLang="ko-KR" dirty="0" err="1"/>
              <a:t>validatio</a:t>
            </a:r>
            <a:r>
              <a:rPr lang="ko-KR" altLang="en-US" dirty="0"/>
              <a:t> </a:t>
            </a:r>
            <a:r>
              <a:rPr lang="en-US" altLang="ko-KR" dirty="0"/>
              <a:t>acc</a:t>
            </a:r>
            <a:r>
              <a:rPr lang="ko-KR" altLang="en-US" dirty="0"/>
              <a:t>는 시작부터 계속 떨리고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284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Dataset A</a:t>
            </a:r>
            <a:r>
              <a:rPr lang="ko-KR" altLang="en-US" dirty="0"/>
              <a:t>는 행동에 대한 지시 이후 </a:t>
            </a:r>
            <a:r>
              <a:rPr lang="en-US" altLang="ko-KR" dirty="0"/>
              <a:t>0.5</a:t>
            </a:r>
            <a:r>
              <a:rPr lang="ko-KR" altLang="en-US" dirty="0"/>
              <a:t>초 </a:t>
            </a:r>
            <a:r>
              <a:rPr lang="en-US" altLang="ko-KR" dirty="0"/>
              <a:t>~ 3.5</a:t>
            </a:r>
            <a:r>
              <a:rPr lang="ko-KR" altLang="en-US" dirty="0"/>
              <a:t>초 신호</a:t>
            </a:r>
            <a:br>
              <a:rPr lang="en-US" altLang="ko-KR" dirty="0"/>
            </a:br>
            <a:r>
              <a:rPr lang="en-US" altLang="ko-KR" dirty="0"/>
              <a:t>Dataset B</a:t>
            </a:r>
            <a:r>
              <a:rPr lang="ko-KR" altLang="en-US" dirty="0"/>
              <a:t>는 행동에 대한 지시 이후 </a:t>
            </a:r>
            <a:r>
              <a:rPr lang="en-US" altLang="ko-KR" dirty="0"/>
              <a:t>1</a:t>
            </a:r>
            <a:r>
              <a:rPr lang="ko-KR" altLang="en-US" dirty="0"/>
              <a:t>초 </a:t>
            </a:r>
            <a:r>
              <a:rPr lang="en-US" altLang="ko-KR" dirty="0"/>
              <a:t>~ 4</a:t>
            </a:r>
            <a:r>
              <a:rPr lang="ko-KR" altLang="en-US" dirty="0"/>
              <a:t>초 신호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488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Label</a:t>
            </a:r>
            <a:r>
              <a:rPr lang="ko-KR" altLang="en-US" dirty="0"/>
              <a:t>로 예측된 도로가 실제 어떤 도로였는지 파악하기 위해 </a:t>
            </a:r>
            <a:r>
              <a:rPr lang="en-US" altLang="ko-KR" dirty="0"/>
              <a:t>Confusion Matrix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대게 </a:t>
            </a:r>
            <a:r>
              <a:rPr lang="en-US" altLang="ko-KR" dirty="0"/>
              <a:t>0.1 </a:t>
            </a:r>
            <a:r>
              <a:rPr lang="ko-KR" altLang="en-US" dirty="0"/>
              <a:t>도로라고 예측하는 것을 보면 학습이 잘 되지 않았음을 알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184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ROC Curve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 해당 </a:t>
            </a:r>
            <a:r>
              <a:rPr lang="en-US" altLang="ko-KR" dirty="0"/>
              <a:t>label</a:t>
            </a:r>
            <a:r>
              <a:rPr lang="ko-KR" altLang="en-US" dirty="0"/>
              <a:t>인 경우</a:t>
            </a:r>
            <a:r>
              <a:rPr lang="en-US" altLang="ko-KR" dirty="0"/>
              <a:t>(TP)</a:t>
            </a:r>
            <a:r>
              <a:rPr lang="ko-KR" altLang="en-US" dirty="0"/>
              <a:t>와 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실제와 다른 경우</a:t>
            </a:r>
            <a:r>
              <a:rPr lang="en-US" altLang="ko-KR" dirty="0"/>
              <a:t>(FP)</a:t>
            </a:r>
            <a:r>
              <a:rPr lang="ko-KR" altLang="en-US" dirty="0"/>
              <a:t>의 비율 </a:t>
            </a:r>
            <a:r>
              <a:rPr lang="en-US" altLang="ko-KR" dirty="0"/>
              <a:t>(</a:t>
            </a:r>
            <a:r>
              <a:rPr lang="ko-KR" altLang="en-US" dirty="0"/>
              <a:t>실제로는 </a:t>
            </a:r>
            <a:r>
              <a:rPr lang="en-US" altLang="ko-KR" dirty="0"/>
              <a:t>TPR/FPR </a:t>
            </a:r>
            <a:r>
              <a:rPr lang="ko-KR" altLang="en-US" dirty="0"/>
              <a:t>이기 때문에 정확하지는 않지만 쉬운 이해를 위함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3267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</a:t>
            </a:r>
            <a:r>
              <a:rPr lang="en-US" altLang="ko-KR" dirty="0"/>
              <a:t>feature map</a:t>
            </a:r>
            <a:r>
              <a:rPr lang="ko-KR" altLang="en-US" dirty="0"/>
              <a:t>을 </a:t>
            </a:r>
            <a:r>
              <a:rPr lang="en-US" altLang="ko-KR" dirty="0"/>
              <a:t>heatmap</a:t>
            </a:r>
            <a:r>
              <a:rPr lang="ko-KR" altLang="en-US" dirty="0"/>
              <a:t>으로 동일 위치 </a:t>
            </a:r>
            <a:r>
              <a:rPr lang="en-US" altLang="ko-KR" dirty="0"/>
              <a:t>pixel </a:t>
            </a:r>
            <a:r>
              <a:rPr lang="ko-KR" altLang="en-US" dirty="0"/>
              <a:t>별 합을 통해 </a:t>
            </a:r>
            <a:r>
              <a:rPr lang="en-US" altLang="ko-KR" dirty="0"/>
              <a:t>input image</a:t>
            </a:r>
            <a:r>
              <a:rPr lang="ko-KR" altLang="en-US" dirty="0"/>
              <a:t>에 함께 표현하여 해당 클래스 분류에 주된 특성 </a:t>
            </a:r>
            <a:r>
              <a:rPr lang="en-US" altLang="ko-KR" dirty="0"/>
              <a:t>feature </a:t>
            </a:r>
            <a:r>
              <a:rPr lang="ko-KR" altLang="en-US" dirty="0"/>
              <a:t>위치 확인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Window </a:t>
            </a:r>
            <a:r>
              <a:rPr lang="en-US" altLang="ko-KR" dirty="0" err="1"/>
              <a:t>lengt</a:t>
            </a:r>
            <a:r>
              <a:rPr lang="ko-KR" altLang="en-US" dirty="0"/>
              <a:t>를 </a:t>
            </a:r>
            <a:r>
              <a:rPr lang="en-US" altLang="ko-KR" dirty="0"/>
              <a:t>32</a:t>
            </a:r>
            <a:r>
              <a:rPr lang="ko-KR" altLang="en-US" dirty="0"/>
              <a:t>로 설정하고</a:t>
            </a:r>
            <a:r>
              <a:rPr lang="en-US" altLang="ko-KR" dirty="0"/>
              <a:t>, overlap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설정한 </a:t>
            </a:r>
            <a:r>
              <a:rPr lang="en-US" altLang="ko-KR" dirty="0"/>
              <a:t>Spectrogram </a:t>
            </a:r>
            <a:r>
              <a:rPr lang="ko-KR" altLang="en-US" dirty="0"/>
              <a:t>이미지를 사용했을 때는 다음과 같이 대체적으로 저주파 신호의 특성이 도로 분류에 가장 주된 </a:t>
            </a:r>
            <a:r>
              <a:rPr lang="en-US" altLang="ko-KR" dirty="0"/>
              <a:t>feature</a:t>
            </a:r>
            <a:r>
              <a:rPr lang="ko-KR" altLang="en-US" dirty="0"/>
              <a:t>임을 </a:t>
            </a:r>
            <a:r>
              <a:rPr lang="en-US" altLang="ko-KR" dirty="0"/>
              <a:t>Class Activation Map</a:t>
            </a:r>
            <a:r>
              <a:rPr lang="ko-KR" altLang="en-US" dirty="0"/>
              <a:t>을 통해 파악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514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kumimoji="1" lang="en-US" altLang="ko-KR" sz="12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487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kumimoji="1" lang="en-US" altLang="ko-KR" sz="12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1461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결과 </a:t>
            </a:r>
            <a:r>
              <a:rPr lang="en-US" altLang="ko-KR" dirty="0"/>
              <a:t>Training acc</a:t>
            </a:r>
            <a:r>
              <a:rPr lang="ko-KR" altLang="en-US" dirty="0"/>
              <a:t>는 거의 </a:t>
            </a:r>
            <a:r>
              <a:rPr lang="en-US" altLang="ko-KR" dirty="0"/>
              <a:t>100%</a:t>
            </a:r>
            <a:r>
              <a:rPr lang="ko-KR" altLang="en-US" dirty="0"/>
              <a:t>에 근접하게 상승하나</a:t>
            </a:r>
            <a:r>
              <a:rPr lang="en-US" altLang="ko-KR" dirty="0"/>
              <a:t>, </a:t>
            </a:r>
            <a:r>
              <a:rPr lang="en-US" altLang="ko-KR" dirty="0" err="1"/>
              <a:t>validatio</a:t>
            </a:r>
            <a:r>
              <a:rPr lang="ko-KR" altLang="en-US" dirty="0"/>
              <a:t> </a:t>
            </a:r>
            <a:r>
              <a:rPr lang="en-US" altLang="ko-KR" dirty="0"/>
              <a:t>acc</a:t>
            </a:r>
            <a:r>
              <a:rPr lang="ko-KR" altLang="en-US" dirty="0"/>
              <a:t>는 시작부터 계속 떨리고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326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Label</a:t>
            </a:r>
            <a:r>
              <a:rPr lang="ko-KR" altLang="en-US" dirty="0"/>
              <a:t>로 예측된 도로가 실제 어떤 도로였는지 파악하기 위해 </a:t>
            </a:r>
            <a:r>
              <a:rPr lang="en-US" altLang="ko-KR" dirty="0"/>
              <a:t>Confusion Matrix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대게 </a:t>
            </a:r>
            <a:r>
              <a:rPr lang="en-US" altLang="ko-KR" dirty="0"/>
              <a:t>0.1 </a:t>
            </a:r>
            <a:r>
              <a:rPr lang="ko-KR" altLang="en-US" dirty="0"/>
              <a:t>도로라고 예측하는 것을 보면 학습이 잘 되지 않았음을 알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337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ROC Curve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 해당 </a:t>
            </a:r>
            <a:r>
              <a:rPr lang="en-US" altLang="ko-KR" dirty="0"/>
              <a:t>label</a:t>
            </a:r>
            <a:r>
              <a:rPr lang="ko-KR" altLang="en-US" dirty="0"/>
              <a:t>인 경우</a:t>
            </a:r>
            <a:r>
              <a:rPr lang="en-US" altLang="ko-KR" dirty="0"/>
              <a:t>(TP)</a:t>
            </a:r>
            <a:r>
              <a:rPr lang="ko-KR" altLang="en-US" dirty="0"/>
              <a:t>와 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실제와 다른 경우</a:t>
            </a:r>
            <a:r>
              <a:rPr lang="en-US" altLang="ko-KR" dirty="0"/>
              <a:t>(FP)</a:t>
            </a:r>
            <a:r>
              <a:rPr lang="ko-KR" altLang="en-US" dirty="0"/>
              <a:t>의 비율 </a:t>
            </a:r>
            <a:r>
              <a:rPr lang="en-US" altLang="ko-KR" dirty="0"/>
              <a:t>(</a:t>
            </a:r>
            <a:r>
              <a:rPr lang="ko-KR" altLang="en-US" dirty="0"/>
              <a:t>실제로는 </a:t>
            </a:r>
            <a:r>
              <a:rPr lang="en-US" altLang="ko-KR" dirty="0"/>
              <a:t>TPR/FPR </a:t>
            </a:r>
            <a:r>
              <a:rPr lang="ko-KR" altLang="en-US" dirty="0"/>
              <a:t>이기 때문에 정확하지는 않지만 쉬운 이해를 위함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394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결과 </a:t>
            </a:r>
            <a:r>
              <a:rPr lang="en-US" altLang="ko-KR" dirty="0"/>
              <a:t>Training acc</a:t>
            </a:r>
            <a:r>
              <a:rPr lang="ko-KR" altLang="en-US" dirty="0"/>
              <a:t>는 거의 </a:t>
            </a:r>
            <a:r>
              <a:rPr lang="en-US" altLang="ko-KR" dirty="0"/>
              <a:t>100%</a:t>
            </a:r>
            <a:r>
              <a:rPr lang="ko-KR" altLang="en-US" dirty="0"/>
              <a:t>에 근접하게 상승하나</a:t>
            </a:r>
            <a:r>
              <a:rPr lang="en-US" altLang="ko-KR" dirty="0"/>
              <a:t>, </a:t>
            </a:r>
            <a:r>
              <a:rPr lang="en-US" altLang="ko-KR" dirty="0" err="1"/>
              <a:t>validatio</a:t>
            </a:r>
            <a:r>
              <a:rPr lang="ko-KR" altLang="en-US" dirty="0"/>
              <a:t> </a:t>
            </a:r>
            <a:r>
              <a:rPr lang="en-US" altLang="ko-KR" dirty="0"/>
              <a:t>acc</a:t>
            </a:r>
            <a:r>
              <a:rPr lang="ko-KR" altLang="en-US" dirty="0"/>
              <a:t>는 시작부터 계속 떨리고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84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Label</a:t>
            </a:r>
            <a:r>
              <a:rPr lang="ko-KR" altLang="en-US" dirty="0"/>
              <a:t>로 예측된 도로가 실제 어떤 도로였는지 파악하기 위해 </a:t>
            </a:r>
            <a:r>
              <a:rPr lang="en-US" altLang="ko-KR" dirty="0"/>
              <a:t>Confusion Matrix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대게 </a:t>
            </a:r>
            <a:r>
              <a:rPr lang="en-US" altLang="ko-KR" dirty="0"/>
              <a:t>0.1 </a:t>
            </a:r>
            <a:r>
              <a:rPr lang="ko-KR" altLang="en-US" dirty="0"/>
              <a:t>도로라고 예측하는 것을 보면 학습이 잘 되지 않았음을 알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99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서로 다른 피사체에서 동일한 작업을 변환한 이미지는 서로 다름</a:t>
            </a:r>
            <a:endParaRPr lang="en-US" altLang="ko-KR" dirty="0"/>
          </a:p>
          <a:p>
            <a:r>
              <a:rPr lang="ko-KR" altLang="en-US" dirty="0"/>
              <a:t>각 피험자들로부터 얻은 뇌파의 </a:t>
            </a:r>
            <a:r>
              <a:rPr lang="en-US" altLang="ko-KR" dirty="0"/>
              <a:t>Range</a:t>
            </a:r>
            <a:r>
              <a:rPr lang="ko-KR" altLang="en-US" dirty="0"/>
              <a:t>는 다른 지 잘 </a:t>
            </a:r>
            <a:r>
              <a:rPr lang="ko-KR" altLang="en-US" dirty="0" err="1"/>
              <a:t>모르겠으나</a:t>
            </a:r>
            <a:r>
              <a:rPr lang="en-US" altLang="ko-KR" dirty="0"/>
              <a:t>, </a:t>
            </a:r>
            <a:r>
              <a:rPr lang="ko-KR" altLang="en-US" dirty="0"/>
              <a:t>시간에 따른 주파수 포함 정보는 이미지가 다르니 </a:t>
            </a:r>
            <a:r>
              <a:rPr lang="ko-KR" altLang="en-US" dirty="0" err="1"/>
              <a:t>신호또한</a:t>
            </a:r>
            <a:r>
              <a:rPr lang="ko-KR" altLang="en-US" dirty="0"/>
              <a:t> 다를 것임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119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ROC Curve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 해당 </a:t>
            </a:r>
            <a:r>
              <a:rPr lang="en-US" altLang="ko-KR" dirty="0"/>
              <a:t>label</a:t>
            </a:r>
            <a:r>
              <a:rPr lang="ko-KR" altLang="en-US" dirty="0"/>
              <a:t>인 경우</a:t>
            </a:r>
            <a:r>
              <a:rPr lang="en-US" altLang="ko-KR" dirty="0"/>
              <a:t>(TP)</a:t>
            </a:r>
            <a:r>
              <a:rPr lang="ko-KR" altLang="en-US" dirty="0"/>
              <a:t>와 모델이 예측한 </a:t>
            </a:r>
            <a:r>
              <a:rPr lang="en-US" altLang="ko-KR" dirty="0"/>
              <a:t>label</a:t>
            </a:r>
            <a:r>
              <a:rPr lang="ko-KR" altLang="en-US" dirty="0"/>
              <a:t>이 실제와 다른 경우</a:t>
            </a:r>
            <a:r>
              <a:rPr lang="en-US" altLang="ko-KR" dirty="0"/>
              <a:t>(FP)</a:t>
            </a:r>
            <a:r>
              <a:rPr lang="ko-KR" altLang="en-US" dirty="0"/>
              <a:t>의 비율 </a:t>
            </a:r>
            <a:r>
              <a:rPr lang="en-US" altLang="ko-KR" dirty="0"/>
              <a:t>(</a:t>
            </a:r>
            <a:r>
              <a:rPr lang="ko-KR" altLang="en-US" dirty="0"/>
              <a:t>실제로는 </a:t>
            </a:r>
            <a:r>
              <a:rPr lang="en-US" altLang="ko-KR" dirty="0"/>
              <a:t>TPR/FPR </a:t>
            </a:r>
            <a:r>
              <a:rPr lang="ko-KR" altLang="en-US" dirty="0"/>
              <a:t>이기 때문에 정확하지는 않지만 쉬운 이해를 위함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70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kumimoji="1" lang="en-US" altLang="ko-KR" sz="12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 개선은 약간 우세할 정도지만</a:t>
            </a:r>
            <a:r>
              <a:rPr lang="en-US" altLang="ko-KR" dirty="0"/>
              <a:t>, </a:t>
            </a:r>
            <a:r>
              <a:rPr lang="ko-KR" altLang="en-US" dirty="0"/>
              <a:t>타겟 </a:t>
            </a:r>
            <a:r>
              <a:rPr lang="en-US" altLang="ko-KR" dirty="0"/>
              <a:t>CNN </a:t>
            </a:r>
            <a:r>
              <a:rPr lang="ko-KR" altLang="en-US" dirty="0"/>
              <a:t>구조 설계 및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 복잡성을 제거할 수 있다는 장점이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BF9F-0503-45BB-8939-752086501F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3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055658F-ACFD-1E43-8413-1F0C578F17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DCDD382-7F21-B745-94B4-CE7D6D3603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17539" y="3877520"/>
            <a:ext cx="3696182" cy="616292"/>
          </a:xfrm>
        </p:spPr>
        <p:txBody>
          <a:bodyPr anchor="b"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71DA83-1F5D-794E-B112-2A5413B863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17539" y="4585887"/>
            <a:ext cx="3696182" cy="449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72263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EA1EB44-431B-8E4F-80CC-057F2D83A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168AD1C-6BD9-124C-8963-D4F00103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10" y="353551"/>
            <a:ext cx="11373091" cy="69974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kumimoji="1" lang="ko-KR" altLang="en-US" dirty="0"/>
              <a:t>제목 </a:t>
            </a:r>
            <a:r>
              <a:rPr kumimoji="1" lang="en-US" altLang="ko-KR" dirty="0"/>
              <a:t>30pt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E495C-20A7-6A45-8795-4906C61CAA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511" y="1139043"/>
            <a:ext cx="11373092" cy="53561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ko-KR" altLang="en-US" dirty="0"/>
              <a:t>소제목 </a:t>
            </a:r>
            <a:r>
              <a:rPr kumimoji="1" lang="en-US" altLang="ko-KR" dirty="0"/>
              <a:t>24pt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06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A346A2-B3A5-E640-8E4B-39DF681412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8C1A79D-FC02-9D42-9341-6924F35A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510" y="1139043"/>
            <a:ext cx="11361517" cy="53561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ko-KR" altLang="en-US" dirty="0"/>
              <a:t>소제목 </a:t>
            </a:r>
            <a:r>
              <a:rPr kumimoji="1" lang="en-US" altLang="ko-KR" dirty="0"/>
              <a:t>24pt</a:t>
            </a:r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5779486-DB62-2E4F-AC89-FD2C9204B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11" y="353551"/>
            <a:ext cx="11361516" cy="69974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kumimoji="1" lang="ko-KR" altLang="en-US" dirty="0"/>
              <a:t>제목 </a:t>
            </a:r>
            <a:r>
              <a:rPr kumimoji="1" lang="en-US" altLang="ko-KR" dirty="0"/>
              <a:t>30pt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34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D6D16F9-C7E1-DC4B-837C-F4844A931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B464F7-F466-934A-8DBA-48255C61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540F5-EB19-4A45-8319-15B4C160C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0F4449-0221-4740-830C-BEC142D03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8E6E4-1E45-5247-8B65-CDC849E001CB}" type="datetimeFigureOut">
              <a:rPr kumimoji="1" lang="ko-KR" altLang="en-US" smtClean="0"/>
              <a:t>2023-08-11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F6BF1-4E6F-4C4B-A0B8-61187C773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E096B-28A5-1942-9053-BCBC05F41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EACF-E151-AA49-BF40-B1BDD62454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804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3CE6E6F-02CC-C141-A508-33CDFA7E8748}"/>
              </a:ext>
            </a:extLst>
          </p:cNvPr>
          <p:cNvSpPr txBox="1">
            <a:spLocks/>
          </p:cNvSpPr>
          <p:nvPr/>
        </p:nvSpPr>
        <p:spPr>
          <a:xfrm>
            <a:off x="228779" y="4110528"/>
            <a:ext cx="7425750" cy="8040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b="1" dirty="0"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Signal Classification</a:t>
            </a:r>
            <a:endParaRPr kumimoji="1" lang="ko-KR" altLang="en-US" sz="3200" b="1" dirty="0">
              <a:latin typeface="Helvetica" panose="020B0604020202020204" pitchFamily="34" charset="0"/>
              <a:ea typeface="맑은 고딕" panose="020B0503020000020004" pitchFamily="50" charset="-127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87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Deep transfer CNN Framework for </a:t>
            </a:r>
            <a:r>
              <a:rPr kumimoji="1" lang="en-US" altLang="ko-KR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eeg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 signal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E5E293-E578-93F9-54BE-CAE23CF7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856" y="1061452"/>
            <a:ext cx="5798288" cy="52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88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Deep transfer CNN Framework for </a:t>
            </a:r>
            <a:r>
              <a:rPr kumimoji="1" lang="en-US" altLang="ko-KR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eeg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 signal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B1DF92B-EF43-5775-02F5-19B9A9F64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793" y="984738"/>
            <a:ext cx="10640157" cy="5482737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  <a:t>Spectrogram image</a:t>
            </a: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에서 시간에 따라 유의미하게 변화하는 파장 대역</a:t>
            </a:r>
            <a: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  <a:t>(mu band, beta band)</a:t>
            </a: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의 정보만 사용</a:t>
            </a:r>
            <a:endParaRPr kumimoji="1" lang="en-US" altLang="ko-KR" sz="18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eriod"/>
            </a:pPr>
            <a:endParaRPr kumimoji="1" lang="en-US" altLang="ko-KR" sz="18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eriod"/>
            </a:pPr>
            <a:endParaRPr kumimoji="1" lang="en-US" altLang="ko-KR" sz="18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eriod"/>
            </a:pPr>
            <a:endParaRPr kumimoji="1" lang="en-US" altLang="ko-KR" sz="18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eriod"/>
            </a:pPr>
            <a:endParaRPr kumimoji="1" lang="en-US" altLang="ko-KR" sz="18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eriod"/>
            </a:pPr>
            <a:endParaRPr kumimoji="1" lang="en-US" altLang="ko-KR" sz="18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eriod"/>
            </a:pPr>
            <a:endParaRPr kumimoji="1" lang="en-US" altLang="ko-KR" sz="18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같은 파장 대역의 이미지라고 해도 시험자에 따라 그 신호의 </a:t>
            </a:r>
            <a: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  <a:t>Amplitude</a:t>
            </a: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나 신호의 </a:t>
            </a:r>
            <a: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  <a:t>period</a:t>
            </a: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가 다름이</a:t>
            </a:r>
            <a:b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</a:b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이미지의 차이로 발견되었으나 그에 대한 다른 전처리를 적용하지 않음</a:t>
            </a:r>
            <a:endParaRPr kumimoji="1" lang="en-US" altLang="ko-KR" sz="18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lvl="1"/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전처리를 아예 하지 않은 것은 아니고</a:t>
            </a:r>
            <a: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  <a:t>, 0.5~100Hz Band Pass Filtering </a:t>
            </a: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적용</a:t>
            </a:r>
            <a:endParaRPr kumimoji="1" lang="en-US" altLang="ko-KR" sz="18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lvl="1"/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타 </a:t>
            </a:r>
            <a: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  <a:t>EEG Signal</a:t>
            </a: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을 분석하는 과정을 봤을 때</a:t>
            </a:r>
            <a: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  <a:t>, 0.5Hz </a:t>
            </a: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이상의 </a:t>
            </a:r>
            <a: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  <a:t>High Pass Filtering</a:t>
            </a: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은 거의 공통적으로 적용되었고</a:t>
            </a:r>
            <a: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  <a:t>, </a:t>
            </a: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이 목적은 </a:t>
            </a:r>
            <a: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  <a:t>EEG </a:t>
            </a: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신호의 </a:t>
            </a:r>
            <a:r>
              <a:rPr kumimoji="1" lang="en-US" altLang="ko-KR" sz="1800" dirty="0">
                <a:latin typeface="Helvetica" panose="020B0604020202030204" pitchFamily="34" charset="0"/>
                <a:cs typeface="Helvetica" panose="020B0604020202020204" pitchFamily="34" charset="0"/>
              </a:rPr>
              <a:t>bias</a:t>
            </a:r>
            <a:r>
              <a:rPr kumimoji="1" lang="ko-KR" altLang="en-US" sz="1800" dirty="0">
                <a:latin typeface="Helvetica" panose="020B0604020202030204" pitchFamily="34" charset="0"/>
                <a:cs typeface="Helvetica" panose="020B0604020202020204" pitchFamily="34" charset="0"/>
              </a:rPr>
              <a:t>를 제거하기 위한 과정</a:t>
            </a:r>
            <a:endParaRPr kumimoji="1" lang="en-US" altLang="ko-KR" sz="18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C6B381-8308-1425-93E2-3FE1125BE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1" t="1" r="13287" b="75010"/>
          <a:stretch/>
        </p:blipFill>
        <p:spPr>
          <a:xfrm>
            <a:off x="1762530" y="1664015"/>
            <a:ext cx="8666940" cy="19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97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How Can We do?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69124C8-D4DC-7766-7FD9-4B2E1B294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55" y="914402"/>
            <a:ext cx="11421207" cy="5565531"/>
          </a:xfrm>
        </p:spPr>
        <p:txBody>
          <a:bodyPr/>
          <a:lstStyle/>
          <a:p>
            <a:r>
              <a:rPr kumimoji="1" lang="en-US" altLang="ko-KR" dirty="0"/>
              <a:t>Simple concept</a:t>
            </a:r>
            <a:endParaRPr kumimoji="1"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556350-1190-BB81-5B48-46011EDC02D7}"/>
              </a:ext>
            </a:extLst>
          </p:cNvPr>
          <p:cNvGrpSpPr/>
          <p:nvPr/>
        </p:nvGrpSpPr>
        <p:grpSpPr>
          <a:xfrm>
            <a:off x="759721" y="1729637"/>
            <a:ext cx="4598840" cy="3555145"/>
            <a:chOff x="395655" y="1799973"/>
            <a:chExt cx="4598840" cy="355514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D8EDBB6-BE62-8656-856C-AB360A102EFB}"/>
                </a:ext>
              </a:extLst>
            </p:cNvPr>
            <p:cNvGrpSpPr/>
            <p:nvPr/>
          </p:nvGrpSpPr>
          <p:grpSpPr>
            <a:xfrm>
              <a:off x="2158533" y="2819176"/>
              <a:ext cx="2835962" cy="2535942"/>
              <a:chOff x="1917886" y="1799973"/>
              <a:chExt cx="2835962" cy="253594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D862972-30C9-28BB-34E9-64CA0DC329DD}"/>
                  </a:ext>
                </a:extLst>
              </p:cNvPr>
              <p:cNvSpPr/>
              <p:nvPr/>
            </p:nvSpPr>
            <p:spPr>
              <a:xfrm>
                <a:off x="1917886" y="1799973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Left steer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D1C35DB-71AA-1608-3063-92448A59BF40}"/>
                  </a:ext>
                </a:extLst>
              </p:cNvPr>
              <p:cNvSpPr/>
              <p:nvPr/>
            </p:nvSpPr>
            <p:spPr>
              <a:xfrm>
                <a:off x="3335867" y="1799973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Right steer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4769DFE-5CD0-F4F6-F259-99EAC005ABBA}"/>
                  </a:ext>
                </a:extLst>
              </p:cNvPr>
              <p:cNvSpPr/>
              <p:nvPr/>
            </p:nvSpPr>
            <p:spPr>
              <a:xfrm>
                <a:off x="1917886" y="3067944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Left rear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94D0546-9073-80F3-DC08-AD97062A2993}"/>
                  </a:ext>
                </a:extLst>
              </p:cNvPr>
              <p:cNvSpPr/>
              <p:nvPr/>
            </p:nvSpPr>
            <p:spPr>
              <a:xfrm>
                <a:off x="3335867" y="3067944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Right rear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00115D-3960-8535-29D3-8DF70426CE73}"/>
                </a:ext>
              </a:extLst>
            </p:cNvPr>
            <p:cNvGrpSpPr/>
            <p:nvPr/>
          </p:nvGrpSpPr>
          <p:grpSpPr>
            <a:xfrm>
              <a:off x="2006133" y="2666776"/>
              <a:ext cx="2835962" cy="2535942"/>
              <a:chOff x="1917886" y="1799973"/>
              <a:chExt cx="2835962" cy="253594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23ED46-89DE-E1FD-2DF0-BB2045A8BF1E}"/>
                  </a:ext>
                </a:extLst>
              </p:cNvPr>
              <p:cNvSpPr/>
              <p:nvPr/>
            </p:nvSpPr>
            <p:spPr>
              <a:xfrm>
                <a:off x="1917886" y="1799973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Left steer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35B12A3-A82A-9B36-9BEF-C168D1D05C51}"/>
                  </a:ext>
                </a:extLst>
              </p:cNvPr>
              <p:cNvSpPr/>
              <p:nvPr/>
            </p:nvSpPr>
            <p:spPr>
              <a:xfrm>
                <a:off x="3335867" y="1799973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Right steer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6565A81-F06B-E3FD-921F-B19262B601ED}"/>
                  </a:ext>
                </a:extLst>
              </p:cNvPr>
              <p:cNvSpPr/>
              <p:nvPr/>
            </p:nvSpPr>
            <p:spPr>
              <a:xfrm>
                <a:off x="1917886" y="3067944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Left rear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BC522B1-DB40-9310-C690-DD71FD4BD15C}"/>
                  </a:ext>
                </a:extLst>
              </p:cNvPr>
              <p:cNvSpPr/>
              <p:nvPr/>
            </p:nvSpPr>
            <p:spPr>
              <a:xfrm>
                <a:off x="3335867" y="3067944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Right rear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CC50673-5270-893A-CDEE-23D275E7F017}"/>
                </a:ext>
              </a:extLst>
            </p:cNvPr>
            <p:cNvGrpSpPr/>
            <p:nvPr/>
          </p:nvGrpSpPr>
          <p:grpSpPr>
            <a:xfrm>
              <a:off x="1853733" y="2514376"/>
              <a:ext cx="2835962" cy="2535942"/>
              <a:chOff x="1917886" y="1799973"/>
              <a:chExt cx="2835962" cy="253594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7090114-4DE9-FB18-9AA1-B66FF1484FC5}"/>
                  </a:ext>
                </a:extLst>
              </p:cNvPr>
              <p:cNvSpPr/>
              <p:nvPr/>
            </p:nvSpPr>
            <p:spPr>
              <a:xfrm>
                <a:off x="1917886" y="1799973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Left steer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952EDB7-0F3F-98FA-D556-157AC68F703A}"/>
                  </a:ext>
                </a:extLst>
              </p:cNvPr>
              <p:cNvSpPr/>
              <p:nvPr/>
            </p:nvSpPr>
            <p:spPr>
              <a:xfrm>
                <a:off x="3335867" y="1799973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Right steer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6A1E66D-AC0F-9F79-6B78-680D792AD269}"/>
                  </a:ext>
                </a:extLst>
              </p:cNvPr>
              <p:cNvSpPr/>
              <p:nvPr/>
            </p:nvSpPr>
            <p:spPr>
              <a:xfrm>
                <a:off x="1917886" y="3067944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Left rear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E0F932D-00C3-F9FF-6084-9FF599F82CF9}"/>
                  </a:ext>
                </a:extLst>
              </p:cNvPr>
              <p:cNvSpPr/>
              <p:nvPr/>
            </p:nvSpPr>
            <p:spPr>
              <a:xfrm>
                <a:off x="3335867" y="3067944"/>
                <a:ext cx="1417981" cy="1267971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Spectrogram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unit data</a:t>
                </a:r>
              </a:p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Right rear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오른쪽 중괄호 11">
              <a:extLst>
                <a:ext uri="{FF2B5EF4-FFF2-40B4-BE49-F238E27FC236}">
                  <a16:creationId xmlns:a16="http://schemas.microsoft.com/office/drawing/2014/main" id="{192F7151-4995-BC5F-7407-41542C61A1DD}"/>
                </a:ext>
              </a:extLst>
            </p:cNvPr>
            <p:cNvSpPr/>
            <p:nvPr/>
          </p:nvSpPr>
          <p:spPr>
            <a:xfrm rot="10800000">
              <a:off x="1466236" y="2514376"/>
              <a:ext cx="353627" cy="2535942"/>
            </a:xfrm>
            <a:prstGeom prst="rightBrace">
              <a:avLst>
                <a:gd name="adj1" fmla="val 40672"/>
                <a:gd name="adj2" fmla="val 50000"/>
              </a:avLst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오른쪽 중괄호 12">
              <a:extLst>
                <a:ext uri="{FF2B5EF4-FFF2-40B4-BE49-F238E27FC236}">
                  <a16:creationId xmlns:a16="http://schemas.microsoft.com/office/drawing/2014/main" id="{154ECB62-5A84-F412-4D58-A150DDD0F28B}"/>
                </a:ext>
              </a:extLst>
            </p:cNvPr>
            <p:cNvSpPr/>
            <p:nvPr/>
          </p:nvSpPr>
          <p:spPr>
            <a:xfrm rot="16200000">
              <a:off x="3083705" y="888673"/>
              <a:ext cx="353627" cy="2813571"/>
            </a:xfrm>
            <a:prstGeom prst="rightBrace">
              <a:avLst>
                <a:gd name="adj1" fmla="val 40672"/>
                <a:gd name="adj2" fmla="val 50000"/>
              </a:avLst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6B399D-34B4-6163-CEF2-23F1D963DBA2}"/>
                </a:ext>
              </a:extLst>
            </p:cNvPr>
            <p:cNvSpPr txBox="1"/>
            <p:nvPr/>
          </p:nvSpPr>
          <p:spPr>
            <a:xfrm>
              <a:off x="2710425" y="1799973"/>
              <a:ext cx="1066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n = 500 X 2</a:t>
              </a:r>
              <a:endParaRPr lang="ko-KR" altLang="en-US" sz="12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3EF1FE-9AA3-EDFB-100C-9C0FDF991895}"/>
                </a:ext>
              </a:extLst>
            </p:cNvPr>
            <p:cNvSpPr txBox="1"/>
            <p:nvPr/>
          </p:nvSpPr>
          <p:spPr>
            <a:xfrm>
              <a:off x="395655" y="3643847"/>
              <a:ext cx="10150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l = 503 X 2</a:t>
              </a:r>
              <a:endParaRPr lang="ko-KR" altLang="en-US" sz="1200" b="1"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6DCD547F-1320-1CD9-E1EA-7858CB16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112197" y="3148812"/>
            <a:ext cx="2375652" cy="17033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A1D6D7-0078-8F01-ACA0-F16EFB46F14D}"/>
              </a:ext>
            </a:extLst>
          </p:cNvPr>
          <p:cNvSpPr txBox="1"/>
          <p:nvPr/>
        </p:nvSpPr>
        <p:spPr>
          <a:xfrm>
            <a:off x="9597124" y="2730082"/>
            <a:ext cx="44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Dry</a:t>
            </a:r>
            <a:endParaRPr lang="ko-KR" alt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EB03BA-7C1C-7613-68E1-2DF84B15C661}"/>
                  </a:ext>
                </a:extLst>
              </p:cNvPr>
              <p:cNvSpPr txBox="1"/>
              <p:nvPr/>
            </p:nvSpPr>
            <p:spPr>
              <a:xfrm>
                <a:off x="9515467" y="3261407"/>
                <a:ext cx="612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ko-KR" sz="1200" b="1" dirty="0"/>
                  <a:t>=0.7</a:t>
                </a:r>
                <a:endParaRPr lang="ko-KR" altLang="en-US" sz="12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EB03BA-7C1C-7613-68E1-2DF84B15C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467" y="3261407"/>
                <a:ext cx="612668" cy="276999"/>
              </a:xfrm>
              <a:prstGeom prst="rect">
                <a:avLst/>
              </a:prstGeom>
              <a:blipFill>
                <a:blip r:embed="rId4"/>
                <a:stretch>
                  <a:fillRect t="-22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2D97AB-67B7-E037-DCE5-6EA34D802925}"/>
                  </a:ext>
                </a:extLst>
              </p:cNvPr>
              <p:cNvSpPr txBox="1"/>
              <p:nvPr/>
            </p:nvSpPr>
            <p:spPr>
              <a:xfrm>
                <a:off x="9515467" y="3792732"/>
                <a:ext cx="612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ko-KR" sz="1200" b="1" dirty="0"/>
                  <a:t>=0.4</a:t>
                </a:r>
                <a:endParaRPr lang="ko-KR" altLang="en-US" sz="12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A2D97AB-67B7-E037-DCE5-6EA34D802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467" y="3792732"/>
                <a:ext cx="612668" cy="276999"/>
              </a:xfrm>
              <a:prstGeom prst="rect">
                <a:avLst/>
              </a:prstGeom>
              <a:blipFill>
                <a:blip r:embed="rId5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0DC190-1E2E-3E75-3DA2-A861AB6E0036}"/>
                  </a:ext>
                </a:extLst>
              </p:cNvPr>
              <p:cNvSpPr txBox="1"/>
              <p:nvPr/>
            </p:nvSpPr>
            <p:spPr>
              <a:xfrm>
                <a:off x="9515467" y="4324057"/>
                <a:ext cx="612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ko-KR" sz="1200" b="1" dirty="0"/>
                  <a:t>=0.2</a:t>
                </a:r>
                <a:endParaRPr lang="ko-KR" altLang="en-US" sz="12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0DC190-1E2E-3E75-3DA2-A861AB6E0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467" y="4324057"/>
                <a:ext cx="612668" cy="276999"/>
              </a:xfrm>
              <a:prstGeom prst="rect">
                <a:avLst/>
              </a:prstGeom>
              <a:blipFill>
                <a:blip r:embed="rId6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8BB88D-8405-3949-51DD-0FC1EC124FAA}"/>
                  </a:ext>
                </a:extLst>
              </p:cNvPr>
              <p:cNvSpPr txBox="1"/>
              <p:nvPr/>
            </p:nvSpPr>
            <p:spPr>
              <a:xfrm>
                <a:off x="9515467" y="4855383"/>
                <a:ext cx="612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ko-KR" sz="1200" b="1" dirty="0"/>
                  <a:t>=0.1</a:t>
                </a:r>
                <a:endParaRPr lang="ko-KR" altLang="en-US" sz="1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8BB88D-8405-3949-51DD-0FC1EC124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467" y="4855383"/>
                <a:ext cx="612668" cy="276999"/>
              </a:xfrm>
              <a:prstGeom prst="rect">
                <a:avLst/>
              </a:prstGeom>
              <a:blipFill>
                <a:blip r:embed="rId7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D060C4C0-BB55-B53A-3203-6819B58226E6}"/>
              </a:ext>
            </a:extLst>
          </p:cNvPr>
          <p:cNvSpPr/>
          <p:nvPr/>
        </p:nvSpPr>
        <p:spPr>
          <a:xfrm>
            <a:off x="5516353" y="3811771"/>
            <a:ext cx="491066" cy="3774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A960595-5061-8154-720E-659FCA68FE57}"/>
              </a:ext>
            </a:extLst>
          </p:cNvPr>
          <p:cNvSpPr/>
          <p:nvPr/>
        </p:nvSpPr>
        <p:spPr>
          <a:xfrm>
            <a:off x="8619134" y="3811771"/>
            <a:ext cx="491066" cy="3774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2968E8-EE6C-1A21-D4F5-3266421D4E3D}"/>
              </a:ext>
            </a:extLst>
          </p:cNvPr>
          <p:cNvSpPr txBox="1"/>
          <p:nvPr/>
        </p:nvSpPr>
        <p:spPr>
          <a:xfrm>
            <a:off x="2522599" y="5573821"/>
            <a:ext cx="25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Spectrogram unit data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3D887A-496E-587F-1EA3-BD5B824B8A38}"/>
              </a:ext>
            </a:extLst>
          </p:cNvPr>
          <p:cNvSpPr txBox="1"/>
          <p:nvPr/>
        </p:nvSpPr>
        <p:spPr>
          <a:xfrm>
            <a:off x="7121974" y="55276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38" name="왼쪽 중괄호 37">
            <a:extLst>
              <a:ext uri="{FF2B5EF4-FFF2-40B4-BE49-F238E27FC236}">
                <a16:creationId xmlns:a16="http://schemas.microsoft.com/office/drawing/2014/main" id="{2C46D2D1-E843-89AB-127F-C05F3E0EB61B}"/>
              </a:ext>
            </a:extLst>
          </p:cNvPr>
          <p:cNvSpPr/>
          <p:nvPr/>
        </p:nvSpPr>
        <p:spPr>
          <a:xfrm>
            <a:off x="9241485" y="2868581"/>
            <a:ext cx="273982" cy="2263801"/>
          </a:xfrm>
          <a:prstGeom prst="leftBrace">
            <a:avLst>
              <a:gd name="adj1" fmla="val 206565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615321-F244-827E-DCB9-9C74DEB801E3}"/>
              </a:ext>
            </a:extLst>
          </p:cNvPr>
          <p:cNvSpPr txBox="1"/>
          <p:nvPr/>
        </p:nvSpPr>
        <p:spPr>
          <a:xfrm>
            <a:off x="8864667" y="5489258"/>
            <a:ext cx="210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Road classification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859EB7-C0C7-5D2D-B368-0204512E6CE1}"/>
              </a:ext>
            </a:extLst>
          </p:cNvPr>
          <p:cNvSpPr txBox="1"/>
          <p:nvPr/>
        </p:nvSpPr>
        <p:spPr>
          <a:xfrm>
            <a:off x="5031370" y="2142477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X</a:t>
            </a:r>
            <a:endParaRPr lang="ko-KR" altLang="en-US" sz="1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1B8301-ECE2-31A0-7205-1D1EB0854CEE}"/>
              </a:ext>
            </a:extLst>
          </p:cNvPr>
          <p:cNvSpPr txBox="1"/>
          <p:nvPr/>
        </p:nvSpPr>
        <p:spPr>
          <a:xfrm>
            <a:off x="5183770" y="2294877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Y</a:t>
            </a:r>
            <a:endParaRPr lang="ko-KR" altLang="en-US" sz="12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04964B-933E-7BB5-ACAD-CBE0C6E5E87E}"/>
              </a:ext>
            </a:extLst>
          </p:cNvPr>
          <p:cNvSpPr txBox="1"/>
          <p:nvPr/>
        </p:nvSpPr>
        <p:spPr>
          <a:xfrm>
            <a:off x="5336170" y="244727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Z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0956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How Can We do?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5771FA-22ED-539D-0CA9-2F25C5C2FC91}"/>
              </a:ext>
            </a:extLst>
          </p:cNvPr>
          <p:cNvSpPr/>
          <p:nvPr/>
        </p:nvSpPr>
        <p:spPr>
          <a:xfrm>
            <a:off x="1503019" y="1585294"/>
            <a:ext cx="1676400" cy="428796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470977A-12B5-BADC-8B11-E0E4F7147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53" y="984738"/>
            <a:ext cx="11421207" cy="5565531"/>
          </a:xfrm>
        </p:spPr>
        <p:txBody>
          <a:bodyPr/>
          <a:lstStyle/>
          <a:p>
            <a:r>
              <a:rPr lang="en-US" altLang="ko-KR" dirty="0"/>
              <a:t>Spectrogram unit data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308B9F-2A33-4116-011D-8A777AD64257}"/>
              </a:ext>
            </a:extLst>
          </p:cNvPr>
          <p:cNvSpPr/>
          <p:nvPr/>
        </p:nvSpPr>
        <p:spPr>
          <a:xfrm>
            <a:off x="1801219" y="1945294"/>
            <a:ext cx="1080000" cy="108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Short time spectrogram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B22854-EA78-FC4A-1FFF-ABDB0E6769F3}"/>
              </a:ext>
            </a:extLst>
          </p:cNvPr>
          <p:cNvSpPr/>
          <p:nvPr/>
        </p:nvSpPr>
        <p:spPr>
          <a:xfrm>
            <a:off x="1801219" y="4976050"/>
            <a:ext cx="10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Descriptor</a:t>
            </a:r>
            <a:endParaRPr lang="ko-KR" altLang="en-US" sz="900" b="1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A6DAD67-D596-A19F-E925-7B6A83C1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475" y="1585293"/>
            <a:ext cx="2400000" cy="1800000"/>
          </a:xfrm>
          <a:prstGeom prst="rect">
            <a:avLst/>
          </a:prstGeom>
          <a:ln>
            <a:solidFill>
              <a:srgbClr val="7295D3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792FB30B-2281-E662-4A3D-B6E5737AA17C}"/>
              </a:ext>
            </a:extLst>
          </p:cNvPr>
          <p:cNvSpPr/>
          <p:nvPr/>
        </p:nvSpPr>
        <p:spPr>
          <a:xfrm>
            <a:off x="1801219" y="3961706"/>
            <a:ext cx="10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Time series data</a:t>
            </a:r>
            <a:endParaRPr lang="ko-KR" altLang="en-US" sz="900"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8FB82A9-7F59-2F0F-CE50-C97D779178F8}"/>
              </a:ext>
            </a:extLst>
          </p:cNvPr>
          <p:cNvGrpSpPr/>
          <p:nvPr/>
        </p:nvGrpSpPr>
        <p:grpSpPr>
          <a:xfrm>
            <a:off x="3529089" y="4976049"/>
            <a:ext cx="8092575" cy="360000"/>
            <a:chOff x="3909074" y="4976049"/>
            <a:chExt cx="8092575" cy="360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C4196FF-639E-3746-F202-6A7FF1647DB6}"/>
                </a:ext>
              </a:extLst>
            </p:cNvPr>
            <p:cNvSpPr/>
            <p:nvPr/>
          </p:nvSpPr>
          <p:spPr>
            <a:xfrm>
              <a:off x="3909074" y="4976049"/>
              <a:ext cx="1155086" cy="360000"/>
            </a:xfrm>
            <a:prstGeom prst="rect">
              <a:avLst/>
            </a:prstGeom>
            <a:noFill/>
            <a:ln>
              <a:solidFill>
                <a:srgbClr val="729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Tire pressure 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69EBB2D-8DA7-D32C-0D89-F83BA27DC21A}"/>
                </a:ext>
              </a:extLst>
            </p:cNvPr>
            <p:cNvSpPr/>
            <p:nvPr/>
          </p:nvSpPr>
          <p:spPr>
            <a:xfrm>
              <a:off x="5065552" y="4976049"/>
              <a:ext cx="1155086" cy="360000"/>
            </a:xfrm>
            <a:prstGeom prst="rect">
              <a:avLst/>
            </a:prstGeom>
            <a:noFill/>
            <a:ln>
              <a:solidFill>
                <a:srgbClr val="729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Tire temperature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0635B1E-A40D-6AB2-1ED2-B2927BC739F5}"/>
                </a:ext>
              </a:extLst>
            </p:cNvPr>
            <p:cNvSpPr/>
            <p:nvPr/>
          </p:nvSpPr>
          <p:spPr>
            <a:xfrm>
              <a:off x="6222033" y="4976049"/>
              <a:ext cx="1155086" cy="360000"/>
            </a:xfrm>
            <a:prstGeom prst="rect">
              <a:avLst/>
            </a:prstGeom>
            <a:noFill/>
            <a:ln>
              <a:solidFill>
                <a:srgbClr val="729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Out humidity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7D7D364-CAC7-184A-FC65-05AF8B589DFC}"/>
                </a:ext>
              </a:extLst>
            </p:cNvPr>
            <p:cNvSpPr/>
            <p:nvPr/>
          </p:nvSpPr>
          <p:spPr>
            <a:xfrm>
              <a:off x="7378514" y="4976049"/>
              <a:ext cx="1155086" cy="360000"/>
            </a:xfrm>
            <a:prstGeom prst="rect">
              <a:avLst/>
            </a:prstGeom>
            <a:noFill/>
            <a:ln>
              <a:solidFill>
                <a:srgbClr val="729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Out temperature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3EAAC3C-4421-C3D9-3266-1FED933D347A}"/>
                </a:ext>
              </a:extLst>
            </p:cNvPr>
            <p:cNvSpPr/>
            <p:nvPr/>
          </p:nvSpPr>
          <p:spPr>
            <a:xfrm>
              <a:off x="8534996" y="4976049"/>
              <a:ext cx="1155086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729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Tire linear velocity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A30109A-CB33-7BEB-9015-5C5AC3906B61}"/>
                </a:ext>
              </a:extLst>
            </p:cNvPr>
            <p:cNvSpPr/>
            <p:nvPr/>
          </p:nvSpPr>
          <p:spPr>
            <a:xfrm>
              <a:off x="9691477" y="4976049"/>
              <a:ext cx="1155086" cy="360000"/>
            </a:xfrm>
            <a:prstGeom prst="rect">
              <a:avLst/>
            </a:prstGeom>
            <a:noFill/>
            <a:ln>
              <a:solidFill>
                <a:srgbClr val="729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GPS velocity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F09759F-B437-43A6-19EA-36AC480F5E4F}"/>
                </a:ext>
              </a:extLst>
            </p:cNvPr>
            <p:cNvSpPr/>
            <p:nvPr/>
          </p:nvSpPr>
          <p:spPr>
            <a:xfrm>
              <a:off x="10846563" y="4976049"/>
              <a:ext cx="1155086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729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Contact length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5345B405-39A3-B62D-606F-3A8074020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475" y="3926836"/>
            <a:ext cx="2400000" cy="4297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9F45F04-8ADD-11F7-C0F4-A7EA9F4F7443}"/>
              </a:ext>
            </a:extLst>
          </p:cNvPr>
          <p:cNvSpPr txBox="1"/>
          <p:nvPr/>
        </p:nvSpPr>
        <p:spPr>
          <a:xfrm>
            <a:off x="1592454" y="3048671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l X n = 500 X 500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85FB2-53A0-2A86-A485-31C437EB5A0E}"/>
              </a:ext>
            </a:extLst>
          </p:cNvPr>
          <p:cNvSpPr txBox="1"/>
          <p:nvPr/>
        </p:nvSpPr>
        <p:spPr>
          <a:xfrm>
            <a:off x="1616065" y="4322467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l X n = 1 X 500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C86DE5-8F23-BD08-D640-CF3B6661959A}"/>
              </a:ext>
            </a:extLst>
          </p:cNvPr>
          <p:cNvSpPr txBox="1"/>
          <p:nvPr/>
        </p:nvSpPr>
        <p:spPr>
          <a:xfrm>
            <a:off x="1730508" y="5318503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l X n = 1 X 500</a:t>
            </a:r>
            <a:endParaRPr lang="ko-KR" altLang="en-US" sz="1200" b="1" dirty="0"/>
          </a:p>
        </p:txBody>
      </p:sp>
      <p:sp>
        <p:nvSpPr>
          <p:cNvPr id="59" name="오른쪽 중괄호 58">
            <a:extLst>
              <a:ext uri="{FF2B5EF4-FFF2-40B4-BE49-F238E27FC236}">
                <a16:creationId xmlns:a16="http://schemas.microsoft.com/office/drawing/2014/main" id="{CF9E500C-9E07-57BD-EDB4-EABAEFB32B79}"/>
              </a:ext>
            </a:extLst>
          </p:cNvPr>
          <p:cNvSpPr/>
          <p:nvPr/>
        </p:nvSpPr>
        <p:spPr>
          <a:xfrm rot="5400000">
            <a:off x="2196385" y="5199431"/>
            <a:ext cx="289665" cy="1676399"/>
          </a:xfrm>
          <a:prstGeom prst="rightBrace">
            <a:avLst>
              <a:gd name="adj1" fmla="val 40672"/>
              <a:gd name="adj2" fmla="val 5000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중괄호 59">
            <a:extLst>
              <a:ext uri="{FF2B5EF4-FFF2-40B4-BE49-F238E27FC236}">
                <a16:creationId xmlns:a16="http://schemas.microsoft.com/office/drawing/2014/main" id="{CEA50D4F-4582-B9D5-0E00-AFBBA2454838}"/>
              </a:ext>
            </a:extLst>
          </p:cNvPr>
          <p:cNvSpPr/>
          <p:nvPr/>
        </p:nvSpPr>
        <p:spPr>
          <a:xfrm rot="10800000">
            <a:off x="1131060" y="1585293"/>
            <a:ext cx="353627" cy="4287970"/>
          </a:xfrm>
          <a:prstGeom prst="rightBrace">
            <a:avLst>
              <a:gd name="adj1" fmla="val 40672"/>
              <a:gd name="adj2" fmla="val 5000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876BD4-2FEC-33FC-208B-B050BC96E288}"/>
              </a:ext>
            </a:extLst>
          </p:cNvPr>
          <p:cNvSpPr txBox="1"/>
          <p:nvPr/>
        </p:nvSpPr>
        <p:spPr>
          <a:xfrm>
            <a:off x="1964988" y="6224685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 = 500</a:t>
            </a:r>
            <a:endParaRPr lang="ko-KR" altLang="en-US" sz="12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A3BCEF-2FF5-2D85-DCD7-7F1ACEFF87E5}"/>
              </a:ext>
            </a:extLst>
          </p:cNvPr>
          <p:cNvSpPr txBox="1"/>
          <p:nvPr/>
        </p:nvSpPr>
        <p:spPr>
          <a:xfrm>
            <a:off x="395653" y="3590778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l = 503</a:t>
            </a:r>
            <a:endParaRPr lang="ko-KR" altLang="en-US" sz="12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D449EF9-4455-F13B-55BD-C6EEA5BBF493}"/>
              </a:ext>
            </a:extLst>
          </p:cNvPr>
          <p:cNvSpPr/>
          <p:nvPr/>
        </p:nvSpPr>
        <p:spPr>
          <a:xfrm>
            <a:off x="1616065" y="3730171"/>
            <a:ext cx="5241935" cy="9681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D8C959-0779-5248-5627-90245963FC4D}"/>
              </a:ext>
            </a:extLst>
          </p:cNvPr>
          <p:cNvSpPr txBox="1"/>
          <p:nvPr/>
        </p:nvSpPr>
        <p:spPr>
          <a:xfrm>
            <a:off x="7168054" y="3987243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Optional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1960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Make Spectrogram Image For Road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823627-A859-F227-2DA6-9ECE8930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52" y="984738"/>
            <a:ext cx="11015296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sample length : 500 (0.5s), </a:t>
            </a:r>
            <a:r>
              <a:rPr kumimoji="1" lang="en-US" altLang="ko-KR" sz="2000" dirty="0" err="1">
                <a:latin typeface="Helvetica" panose="020B0604020202030204" pitchFamily="34" charset="0"/>
                <a:cs typeface="Helvetica" panose="020B0604020202020204" pitchFamily="34" charset="0"/>
              </a:rPr>
              <a:t>nperseg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 = 32, overlap = 0, Raw Signal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1C582FE-4796-A689-BEA0-1AB3BA9B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3" y="1990725"/>
            <a:ext cx="1438275" cy="14382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9FD07F-62C8-4881-2F12-5A663184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613" y="1990725"/>
            <a:ext cx="1438275" cy="14382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620139-2461-144F-3E96-4A44A40D8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283" y="1990725"/>
            <a:ext cx="1438275" cy="14382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2B4A1C3-3501-48B6-7E56-F742C7D42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131" y="1990725"/>
            <a:ext cx="1438275" cy="143827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51B2579-9FD2-C77F-9E44-6B3E78811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8801" y="1990725"/>
            <a:ext cx="1438275" cy="143827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796336A-1412-045D-3D36-FD58E6910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9471" y="1990725"/>
            <a:ext cx="1438275" cy="143827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4BDD733-D5FB-FCAD-4014-629AC8FD25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943" y="4434987"/>
            <a:ext cx="1438275" cy="14382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273F5A7-F498-A9A7-0CFE-70A7ABE8AB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613" y="4434987"/>
            <a:ext cx="1438275" cy="14382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C77B50E-3A7B-0AD1-0B0A-7BD36B877B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4283" y="4434987"/>
            <a:ext cx="1438275" cy="14382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9DA03ED-792B-9893-BA4F-29A6E7A1DD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8131" y="4434987"/>
            <a:ext cx="1438275" cy="143827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F0D8333-6E1C-368E-48D7-FC4FA1DE5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8801" y="4434987"/>
            <a:ext cx="1438275" cy="143827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CF2E255-787A-3E10-B39B-73C42BFA55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9471" y="4434987"/>
            <a:ext cx="1438275" cy="14382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38C566-D9AF-72A2-8D79-CC1AECB8CDA9}"/>
              </a:ext>
            </a:extLst>
          </p:cNvPr>
          <p:cNvSpPr txBox="1"/>
          <p:nvPr/>
        </p:nvSpPr>
        <p:spPr>
          <a:xfrm>
            <a:off x="2218831" y="1621393"/>
            <a:ext cx="146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FRONT LEFT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CAD40C-516D-E38D-EE81-43786DB046AF}"/>
              </a:ext>
            </a:extLst>
          </p:cNvPr>
          <p:cNvSpPr txBox="1"/>
          <p:nvPr/>
        </p:nvSpPr>
        <p:spPr>
          <a:xfrm>
            <a:off x="8486406" y="1621393"/>
            <a:ext cx="165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FRONT RIGHT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F44A63-EC83-7FFE-55F9-E2F182774D91}"/>
              </a:ext>
            </a:extLst>
          </p:cNvPr>
          <p:cNvSpPr txBox="1"/>
          <p:nvPr/>
        </p:nvSpPr>
        <p:spPr>
          <a:xfrm>
            <a:off x="2218831" y="4065655"/>
            <a:ext cx="129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REAR LEFT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DB7CB6-8A91-F190-5EC7-1FEF18043902}"/>
              </a:ext>
            </a:extLst>
          </p:cNvPr>
          <p:cNvSpPr txBox="1"/>
          <p:nvPr/>
        </p:nvSpPr>
        <p:spPr>
          <a:xfrm>
            <a:off x="8486406" y="4065655"/>
            <a:ext cx="147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REAR RIGHT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99C34F-3D72-2861-6717-94D905B2FC2B}"/>
              </a:ext>
            </a:extLst>
          </p:cNvPr>
          <p:cNvSpPr txBox="1"/>
          <p:nvPr/>
        </p:nvSpPr>
        <p:spPr>
          <a:xfrm>
            <a:off x="1250016" y="344031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CC6EB2-1357-21E6-E09B-0F772EFEBE5F}"/>
              </a:ext>
            </a:extLst>
          </p:cNvPr>
          <p:cNvSpPr txBox="1"/>
          <p:nvPr/>
        </p:nvSpPr>
        <p:spPr>
          <a:xfrm>
            <a:off x="2790686" y="344031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A7CC4B-3519-2273-74C1-05228E8A6177}"/>
              </a:ext>
            </a:extLst>
          </p:cNvPr>
          <p:cNvSpPr txBox="1"/>
          <p:nvPr/>
        </p:nvSpPr>
        <p:spPr>
          <a:xfrm>
            <a:off x="4331356" y="344031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D2106F-F118-238E-08A3-F49EAB03BA1A}"/>
              </a:ext>
            </a:extLst>
          </p:cNvPr>
          <p:cNvSpPr txBox="1"/>
          <p:nvPr/>
        </p:nvSpPr>
        <p:spPr>
          <a:xfrm>
            <a:off x="7536518" y="344031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17FCFF-7E4B-17FC-B15C-1FCB52639B08}"/>
              </a:ext>
            </a:extLst>
          </p:cNvPr>
          <p:cNvSpPr txBox="1"/>
          <p:nvPr/>
        </p:nvSpPr>
        <p:spPr>
          <a:xfrm>
            <a:off x="9077188" y="344031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6D27D8-FBEF-8FAE-41E8-2DEDE8ED6782}"/>
              </a:ext>
            </a:extLst>
          </p:cNvPr>
          <p:cNvSpPr txBox="1"/>
          <p:nvPr/>
        </p:nvSpPr>
        <p:spPr>
          <a:xfrm>
            <a:off x="10617858" y="344031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BD9F206-828D-2C0A-CF5B-2F576750774C}"/>
              </a:ext>
            </a:extLst>
          </p:cNvPr>
          <p:cNvSpPr txBox="1"/>
          <p:nvPr/>
        </p:nvSpPr>
        <p:spPr>
          <a:xfrm>
            <a:off x="1250016" y="587731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A584F5-9AB2-C801-61E5-E9E8A8B264B9}"/>
              </a:ext>
            </a:extLst>
          </p:cNvPr>
          <p:cNvSpPr txBox="1"/>
          <p:nvPr/>
        </p:nvSpPr>
        <p:spPr>
          <a:xfrm>
            <a:off x="2790686" y="587731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4472E7-931D-FA77-53A9-8CE6E76D72BC}"/>
              </a:ext>
            </a:extLst>
          </p:cNvPr>
          <p:cNvSpPr txBox="1"/>
          <p:nvPr/>
        </p:nvSpPr>
        <p:spPr>
          <a:xfrm>
            <a:off x="4331356" y="587731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6791CEB-A5DB-A787-3DFA-4FF1FD44B121}"/>
              </a:ext>
            </a:extLst>
          </p:cNvPr>
          <p:cNvSpPr txBox="1"/>
          <p:nvPr/>
        </p:nvSpPr>
        <p:spPr>
          <a:xfrm>
            <a:off x="7536518" y="587731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02AA22-DCB9-DC00-EA43-EF3EB220B7DD}"/>
              </a:ext>
            </a:extLst>
          </p:cNvPr>
          <p:cNvSpPr txBox="1"/>
          <p:nvPr/>
        </p:nvSpPr>
        <p:spPr>
          <a:xfrm>
            <a:off x="9077188" y="587731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8B7646-AD97-3C55-9E4C-A450DAC999BF}"/>
              </a:ext>
            </a:extLst>
          </p:cNvPr>
          <p:cNvSpPr txBox="1"/>
          <p:nvPr/>
        </p:nvSpPr>
        <p:spPr>
          <a:xfrm>
            <a:off x="10617858" y="587731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78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Make Spectrogram Dataset For Road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823627-A859-F227-2DA6-9ECE8930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52" y="984738"/>
            <a:ext cx="11015296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4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바퀴의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Spectrogram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이미지 합침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(1000, 1000,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9B3EE-5032-0FAC-4499-DACA0085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49" y="2085425"/>
            <a:ext cx="3281362" cy="32813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0591E8-9222-2EDD-A9CE-C5CB72BE3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319" y="2085425"/>
            <a:ext cx="3281363" cy="32813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C5559-B349-E7DC-85B4-1171F0F58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090" y="2085426"/>
            <a:ext cx="3281361" cy="328136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7E4F50-4A5D-1117-386A-BD653771360C}"/>
              </a:ext>
            </a:extLst>
          </p:cNvPr>
          <p:cNvCxnSpPr>
            <a:cxnSpLocks/>
            <a:stCxn id="3" idx="3"/>
            <a:endCxn id="3" idx="1"/>
          </p:cNvCxnSpPr>
          <p:nvPr/>
        </p:nvCxnSpPr>
        <p:spPr>
          <a:xfrm flipH="1">
            <a:off x="565549" y="3726106"/>
            <a:ext cx="328136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7A41737-FD5C-1AD7-C6E9-ABA4F5F9048F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2206230" y="2085425"/>
            <a:ext cx="0" cy="328136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A5F95A6-2BD1-312A-9A70-6C6A1ECE5595}"/>
              </a:ext>
            </a:extLst>
          </p:cNvPr>
          <p:cNvCxnSpPr>
            <a:cxnSpLocks/>
          </p:cNvCxnSpPr>
          <p:nvPr/>
        </p:nvCxnSpPr>
        <p:spPr>
          <a:xfrm flipH="1">
            <a:off x="4455319" y="3726106"/>
            <a:ext cx="328136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BE7AF0-3ABF-79BC-070A-440D83F801D3}"/>
              </a:ext>
            </a:extLst>
          </p:cNvPr>
          <p:cNvCxnSpPr>
            <a:cxnSpLocks/>
          </p:cNvCxnSpPr>
          <p:nvPr/>
        </p:nvCxnSpPr>
        <p:spPr>
          <a:xfrm>
            <a:off x="6096000" y="2085425"/>
            <a:ext cx="0" cy="328136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8DFFF9-11A9-BF9B-C3FD-15693037F023}"/>
              </a:ext>
            </a:extLst>
          </p:cNvPr>
          <p:cNvCxnSpPr>
            <a:cxnSpLocks/>
          </p:cNvCxnSpPr>
          <p:nvPr/>
        </p:nvCxnSpPr>
        <p:spPr>
          <a:xfrm flipH="1">
            <a:off x="8335169" y="3726106"/>
            <a:ext cx="328136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B70E25-EE06-90FA-2CA0-34BABF8EC52D}"/>
              </a:ext>
            </a:extLst>
          </p:cNvPr>
          <p:cNvCxnSpPr>
            <a:cxnSpLocks/>
          </p:cNvCxnSpPr>
          <p:nvPr/>
        </p:nvCxnSpPr>
        <p:spPr>
          <a:xfrm>
            <a:off x="9975850" y="2085425"/>
            <a:ext cx="0" cy="328136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4579349-D228-61BB-2F8C-43ECE2AF08A2}"/>
              </a:ext>
            </a:extLst>
          </p:cNvPr>
          <p:cNvSpPr txBox="1"/>
          <p:nvPr/>
        </p:nvSpPr>
        <p:spPr>
          <a:xfrm>
            <a:off x="565549" y="171609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FL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642938-9473-3019-3C43-3F103CC7B27E}"/>
              </a:ext>
            </a:extLst>
          </p:cNvPr>
          <p:cNvSpPr txBox="1"/>
          <p:nvPr/>
        </p:nvSpPr>
        <p:spPr>
          <a:xfrm>
            <a:off x="3431716" y="171609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FR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9DF54D-1A86-6722-D6AE-3A24CB6E0BD8}"/>
              </a:ext>
            </a:extLst>
          </p:cNvPr>
          <p:cNvSpPr txBox="1"/>
          <p:nvPr/>
        </p:nvSpPr>
        <p:spPr>
          <a:xfrm>
            <a:off x="3431716" y="536838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RR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53D0FD-3A58-E09C-D2BD-A3AD74164A32}"/>
              </a:ext>
            </a:extLst>
          </p:cNvPr>
          <p:cNvSpPr txBox="1"/>
          <p:nvPr/>
        </p:nvSpPr>
        <p:spPr>
          <a:xfrm>
            <a:off x="565549" y="53683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RL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E6E068-C866-CB24-1172-2263D76F1570}"/>
              </a:ext>
            </a:extLst>
          </p:cNvPr>
          <p:cNvSpPr txBox="1"/>
          <p:nvPr/>
        </p:nvSpPr>
        <p:spPr>
          <a:xfrm>
            <a:off x="4455319" y="171609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FL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2E778E-4B24-5817-DC71-962D9EE3E55A}"/>
              </a:ext>
            </a:extLst>
          </p:cNvPr>
          <p:cNvSpPr txBox="1"/>
          <p:nvPr/>
        </p:nvSpPr>
        <p:spPr>
          <a:xfrm>
            <a:off x="7321486" y="171609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FR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DC4458-AF3E-E645-40CF-5390D769D994}"/>
              </a:ext>
            </a:extLst>
          </p:cNvPr>
          <p:cNvSpPr txBox="1"/>
          <p:nvPr/>
        </p:nvSpPr>
        <p:spPr>
          <a:xfrm>
            <a:off x="7321486" y="536838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RR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9F7AA1-092E-3DC4-2C66-14ACE425B94E}"/>
              </a:ext>
            </a:extLst>
          </p:cNvPr>
          <p:cNvSpPr txBox="1"/>
          <p:nvPr/>
        </p:nvSpPr>
        <p:spPr>
          <a:xfrm>
            <a:off x="4455319" y="53683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RL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DDE9DC-E8E1-15BE-AA16-883C653CB12E}"/>
              </a:ext>
            </a:extLst>
          </p:cNvPr>
          <p:cNvSpPr txBox="1"/>
          <p:nvPr/>
        </p:nvSpPr>
        <p:spPr>
          <a:xfrm>
            <a:off x="8315792" y="171609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FL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C5BB6-2505-9EAD-07C2-E8D8B72B46C1}"/>
              </a:ext>
            </a:extLst>
          </p:cNvPr>
          <p:cNvSpPr txBox="1"/>
          <p:nvPr/>
        </p:nvSpPr>
        <p:spPr>
          <a:xfrm>
            <a:off x="11181959" y="171609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FR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9F8B28-ADF3-09CC-EF53-6417F0418358}"/>
              </a:ext>
            </a:extLst>
          </p:cNvPr>
          <p:cNvSpPr txBox="1"/>
          <p:nvPr/>
        </p:nvSpPr>
        <p:spPr>
          <a:xfrm>
            <a:off x="11181959" y="536838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RR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056FC2-009B-6257-005C-7D2783C4FE91}"/>
              </a:ext>
            </a:extLst>
          </p:cNvPr>
          <p:cNvSpPr txBox="1"/>
          <p:nvPr/>
        </p:nvSpPr>
        <p:spPr>
          <a:xfrm>
            <a:off x="8315792" y="53683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RL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125F59-302A-A2F4-6047-ED5D25F94161}"/>
              </a:ext>
            </a:extLst>
          </p:cNvPr>
          <p:cNvSpPr txBox="1"/>
          <p:nvPr/>
        </p:nvSpPr>
        <p:spPr>
          <a:xfrm>
            <a:off x="2013709" y="5808049"/>
            <a:ext cx="38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B050"/>
                </a:solidFill>
              </a:rPr>
              <a:t>X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4FE3B1-27C3-8125-DC23-F7D9887B0002}"/>
              </a:ext>
            </a:extLst>
          </p:cNvPr>
          <p:cNvSpPr txBox="1"/>
          <p:nvPr/>
        </p:nvSpPr>
        <p:spPr>
          <a:xfrm>
            <a:off x="5903302" y="5808049"/>
            <a:ext cx="38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B050"/>
                </a:solidFill>
              </a:rPr>
              <a:t>Y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5D7E11-C69A-DC12-9304-B5DCEAE3A206}"/>
              </a:ext>
            </a:extLst>
          </p:cNvPr>
          <p:cNvSpPr txBox="1"/>
          <p:nvPr/>
        </p:nvSpPr>
        <p:spPr>
          <a:xfrm>
            <a:off x="9793249" y="5808049"/>
            <a:ext cx="38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B050"/>
                </a:solidFill>
              </a:rPr>
              <a:t>Z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84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Make Spectrogram Dataset For Road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823627-A859-F227-2DA6-9ECE8930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각각의 가속도계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XYZ Spectrogram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값을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3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채널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RGB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로 합침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(1000, 1000, 3)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BFA65A-99F2-03D1-AE3B-5FE4C0A5EC0C}"/>
              </a:ext>
            </a:extLst>
          </p:cNvPr>
          <p:cNvGrpSpPr/>
          <p:nvPr/>
        </p:nvGrpSpPr>
        <p:grpSpPr>
          <a:xfrm>
            <a:off x="4067480" y="1529372"/>
            <a:ext cx="4057040" cy="4057040"/>
            <a:chOff x="1438580" y="1529372"/>
            <a:chExt cx="4057040" cy="4057040"/>
          </a:xfrm>
        </p:grpSpPr>
        <p:pic>
          <p:nvPicPr>
            <p:cNvPr id="2" name="그림 1" descr="다채로움, 스크린샷, 구체이(가) 표시된 사진&#10;&#10;자동 생성된 설명">
              <a:extLst>
                <a:ext uri="{FF2B5EF4-FFF2-40B4-BE49-F238E27FC236}">
                  <a16:creationId xmlns:a16="http://schemas.microsoft.com/office/drawing/2014/main" id="{BEDCA588-A9F8-7D73-E3EE-B7050A57A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8580" y="1529372"/>
              <a:ext cx="4057040" cy="4057040"/>
            </a:xfrm>
            <a:prstGeom prst="rect">
              <a:avLst/>
            </a:prstGeom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0DBC686-9C05-E212-2D80-CE4391C98DFC}"/>
                </a:ext>
              </a:extLst>
            </p:cNvPr>
            <p:cNvCxnSpPr>
              <a:cxnSpLocks/>
              <a:stCxn id="2" idx="3"/>
              <a:endCxn id="2" idx="1"/>
            </p:cNvCxnSpPr>
            <p:nvPr/>
          </p:nvCxnSpPr>
          <p:spPr>
            <a:xfrm flipH="1">
              <a:off x="1438580" y="3557892"/>
              <a:ext cx="405704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F6D5651-D138-9572-ACC8-B7AABDDD1016}"/>
                </a:ext>
              </a:extLst>
            </p:cNvPr>
            <p:cNvCxnSpPr>
              <a:cxnSpLocks/>
              <a:stCxn id="2" idx="0"/>
              <a:endCxn id="2" idx="2"/>
            </p:cNvCxnSpPr>
            <p:nvPr/>
          </p:nvCxnSpPr>
          <p:spPr>
            <a:xfrm>
              <a:off x="3467100" y="1529372"/>
              <a:ext cx="0" cy="405704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6984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Make Spectrogram Dataset For Road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823627-A859-F227-2DA6-9ECE8930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(1000, 1000, 3)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이미지를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(250, 250, 3)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이미지로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reshape,</a:t>
            </a:r>
            <a:b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</a:b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각 이미지 픽셀의 값이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 0~1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범위에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존재하도록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255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로 나눔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(Min Max Scaling)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93362D-8A3D-6B8A-0717-B6A681DE9C0E}"/>
              </a:ext>
            </a:extLst>
          </p:cNvPr>
          <p:cNvGrpSpPr/>
          <p:nvPr/>
        </p:nvGrpSpPr>
        <p:grpSpPr>
          <a:xfrm>
            <a:off x="1438580" y="2248821"/>
            <a:ext cx="4057040" cy="4057040"/>
            <a:chOff x="1438580" y="1529372"/>
            <a:chExt cx="4057040" cy="4057040"/>
          </a:xfrm>
        </p:grpSpPr>
        <p:pic>
          <p:nvPicPr>
            <p:cNvPr id="2" name="그림 1" descr="다채로움, 스크린샷, 구체이(가) 표시된 사진&#10;&#10;자동 생성된 설명">
              <a:extLst>
                <a:ext uri="{FF2B5EF4-FFF2-40B4-BE49-F238E27FC236}">
                  <a16:creationId xmlns:a16="http://schemas.microsoft.com/office/drawing/2014/main" id="{BEDCA588-A9F8-7D73-E3EE-B7050A57A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8580" y="1529372"/>
              <a:ext cx="4057040" cy="4057040"/>
            </a:xfrm>
            <a:prstGeom prst="rect">
              <a:avLst/>
            </a:prstGeom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0DBC686-9C05-E212-2D80-CE4391C98DFC}"/>
                </a:ext>
              </a:extLst>
            </p:cNvPr>
            <p:cNvCxnSpPr>
              <a:cxnSpLocks/>
              <a:stCxn id="2" idx="3"/>
              <a:endCxn id="2" idx="1"/>
            </p:cNvCxnSpPr>
            <p:nvPr/>
          </p:nvCxnSpPr>
          <p:spPr>
            <a:xfrm flipH="1">
              <a:off x="1438580" y="3557892"/>
              <a:ext cx="405704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F6D5651-D138-9572-ACC8-B7AABDDD1016}"/>
                </a:ext>
              </a:extLst>
            </p:cNvPr>
            <p:cNvCxnSpPr>
              <a:cxnSpLocks/>
              <a:stCxn id="2" idx="0"/>
              <a:endCxn id="2" idx="2"/>
            </p:cNvCxnSpPr>
            <p:nvPr/>
          </p:nvCxnSpPr>
          <p:spPr>
            <a:xfrm>
              <a:off x="3467100" y="1529372"/>
              <a:ext cx="0" cy="405704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EC6CF99-A31C-4590-61F3-5CDB490F0B49}"/>
              </a:ext>
            </a:extLst>
          </p:cNvPr>
          <p:cNvSpPr txBox="1"/>
          <p:nvPr/>
        </p:nvSpPr>
        <p:spPr>
          <a:xfrm>
            <a:off x="5923000" y="4996790"/>
            <a:ext cx="5234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Model</a:t>
            </a:r>
            <a:r>
              <a:rPr lang="ko-KR" altLang="en-US" b="1" dirty="0"/>
              <a:t> </a:t>
            </a:r>
            <a:r>
              <a:rPr lang="en-US" altLang="ko-KR" b="1" dirty="0"/>
              <a:t>Input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(N,</a:t>
            </a:r>
            <a:r>
              <a:rPr lang="ko-KR" altLang="en-US" b="1" dirty="0"/>
              <a:t> </a:t>
            </a:r>
            <a:r>
              <a:rPr lang="en-US" altLang="ko-KR" b="1" dirty="0"/>
              <a:t>250,</a:t>
            </a:r>
            <a:r>
              <a:rPr lang="ko-KR" altLang="en-US" b="1" dirty="0"/>
              <a:t> </a:t>
            </a:r>
            <a:r>
              <a:rPr lang="en-US" altLang="ko-KR" b="1" dirty="0"/>
              <a:t>250, 3)</a:t>
            </a:r>
          </a:p>
          <a:p>
            <a:pPr algn="ctr"/>
            <a:r>
              <a:rPr lang="en-US" altLang="ko-KR" dirty="0"/>
              <a:t>(input image length, </a:t>
            </a:r>
            <a:r>
              <a:rPr lang="en-US" altLang="ko-KR" dirty="0" err="1"/>
              <a:t>image_x</a:t>
            </a:r>
            <a:r>
              <a:rPr lang="en-US" altLang="ko-KR" dirty="0"/>
              <a:t>, </a:t>
            </a:r>
            <a:r>
              <a:rPr lang="en-US" altLang="ko-KR" dirty="0" err="1"/>
              <a:t>image_y</a:t>
            </a:r>
            <a:r>
              <a:rPr lang="en-US" altLang="ko-KR" dirty="0"/>
              <a:t>, channel)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ADACB2-7922-5010-0F03-A67375035572}"/>
              </a:ext>
            </a:extLst>
          </p:cNvPr>
          <p:cNvSpPr txBox="1"/>
          <p:nvPr/>
        </p:nvSpPr>
        <p:spPr>
          <a:xfrm>
            <a:off x="5800596" y="5940227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Model</a:t>
            </a:r>
            <a:r>
              <a:rPr lang="ko-KR" altLang="en-US" b="1" dirty="0"/>
              <a:t> </a:t>
            </a:r>
            <a:r>
              <a:rPr lang="en-US" altLang="ko-KR" b="1" dirty="0"/>
              <a:t>Output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(N,</a:t>
            </a:r>
            <a:r>
              <a:rPr lang="ko-KR" altLang="en-US" b="1" dirty="0"/>
              <a:t> </a:t>
            </a:r>
            <a:r>
              <a:rPr lang="en-US" altLang="ko-KR" b="1" dirty="0"/>
              <a:t>5) (One-Hot Encoded Label)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0483D0-B895-C2F6-883A-3CA8C55F7C31}"/>
              </a:ext>
            </a:extLst>
          </p:cNvPr>
          <p:cNvGrpSpPr/>
          <p:nvPr/>
        </p:nvGrpSpPr>
        <p:grpSpPr>
          <a:xfrm>
            <a:off x="7676628" y="2248821"/>
            <a:ext cx="2028520" cy="2028520"/>
            <a:chOff x="1438580" y="1529372"/>
            <a:chExt cx="4057040" cy="4057040"/>
          </a:xfrm>
        </p:grpSpPr>
        <p:pic>
          <p:nvPicPr>
            <p:cNvPr id="7" name="그림 6" descr="다채로움, 스크린샷, 구체이(가) 표시된 사진&#10;&#10;자동 생성된 설명">
              <a:extLst>
                <a:ext uri="{FF2B5EF4-FFF2-40B4-BE49-F238E27FC236}">
                  <a16:creationId xmlns:a16="http://schemas.microsoft.com/office/drawing/2014/main" id="{CE47BCC9-BE35-F346-16EB-A82CD820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8580" y="1529372"/>
              <a:ext cx="4057040" cy="4057040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F855BD9-6377-7BBA-3625-9EAF71193566}"/>
                </a:ext>
              </a:extLst>
            </p:cNvPr>
            <p:cNvCxnSpPr>
              <a:cxnSpLocks/>
              <a:stCxn id="7" idx="3"/>
              <a:endCxn id="7" idx="1"/>
            </p:cNvCxnSpPr>
            <p:nvPr/>
          </p:nvCxnSpPr>
          <p:spPr>
            <a:xfrm flipH="1">
              <a:off x="1438580" y="3557892"/>
              <a:ext cx="405704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A1F1ECC-1CCD-42C9-7DB2-F6464FC4E274}"/>
                </a:ext>
              </a:extLst>
            </p:cNvPr>
            <p:cNvCxnSpPr>
              <a:cxnSpLocks/>
              <a:stCxn id="7" idx="0"/>
              <a:endCxn id="7" idx="2"/>
            </p:cNvCxnSpPr>
            <p:nvPr/>
          </p:nvCxnSpPr>
          <p:spPr>
            <a:xfrm>
              <a:off x="3467100" y="1529372"/>
              <a:ext cx="0" cy="405704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876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 Model Configuration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823627-A859-F227-2DA6-9ECE8930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Sample Image Classification CNN Model</a:t>
            </a:r>
          </a:p>
        </p:txBody>
      </p:sp>
      <p:pic>
        <p:nvPicPr>
          <p:cNvPr id="5" name="그림 4" descr="텍스트, 폰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04B7A4A9-07A0-89ED-EE63-34F55CD0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299" y="1707355"/>
            <a:ext cx="2159533" cy="4314567"/>
          </a:xfrm>
          <a:prstGeom prst="rect">
            <a:avLst/>
          </a:prstGeom>
        </p:spPr>
      </p:pic>
      <p:pic>
        <p:nvPicPr>
          <p:cNvPr id="10" name="그림 9" descr="라인, 도표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2C490E3-4188-D761-B4D5-AA73EA9D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13" y="2214821"/>
            <a:ext cx="5578550" cy="30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3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 Model Configuration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823627-A859-F227-2DA6-9ECE8930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740149-18C1-EE18-B375-BF52F1D99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951766"/>
              </p:ext>
            </p:extLst>
          </p:nvPr>
        </p:nvGraphicFramePr>
        <p:xfrm>
          <a:off x="947670" y="2445296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63057D-53B4-2BAF-7C00-0CCEBBEF844E}"/>
              </a:ext>
            </a:extLst>
          </p:cNvPr>
          <p:cNvSpPr txBox="1"/>
          <p:nvPr/>
        </p:nvSpPr>
        <p:spPr>
          <a:xfrm>
            <a:off x="1090952" y="2005628"/>
            <a:ext cx="273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train image</a:t>
            </a:r>
            <a:endParaRPr lang="ko-KR" altLang="en-US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54343E0-AD71-1F94-BBE9-929DF42D3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90036"/>
              </p:ext>
            </p:extLst>
          </p:nvPr>
        </p:nvGraphicFramePr>
        <p:xfrm>
          <a:off x="4600937" y="2445296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31D564C-AD51-2654-1869-10720E73C0F5}"/>
              </a:ext>
            </a:extLst>
          </p:cNvPr>
          <p:cNvSpPr txBox="1"/>
          <p:nvPr/>
        </p:nvSpPr>
        <p:spPr>
          <a:xfrm>
            <a:off x="4794426" y="2005628"/>
            <a:ext cx="26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test image</a:t>
            </a:r>
            <a:endParaRPr lang="ko-KR" altLang="en-US" dirty="0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58123038-056A-28E0-9A43-E8F25988E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734668"/>
              </p:ext>
            </p:extLst>
          </p:nvPr>
        </p:nvGraphicFramePr>
        <p:xfrm>
          <a:off x="8110923" y="2445296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B9CB4B-D9D1-9053-954C-4E4EA03CE670}"/>
              </a:ext>
            </a:extLst>
          </p:cNvPr>
          <p:cNvSpPr txBox="1"/>
          <p:nvPr/>
        </p:nvSpPr>
        <p:spPr>
          <a:xfrm>
            <a:off x="8250518" y="2005628"/>
            <a:ext cx="27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valid image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535FB-D121-3203-2157-06F202960F9C}"/>
              </a:ext>
            </a:extLst>
          </p:cNvPr>
          <p:cNvSpPr txBox="1"/>
          <p:nvPr/>
        </p:nvSpPr>
        <p:spPr>
          <a:xfrm>
            <a:off x="5551812" y="5806242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Ratio(%)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610D7-43C7-22CD-CBBC-02EFD2AE30CB}"/>
              </a:ext>
            </a:extLst>
          </p:cNvPr>
          <p:cNvSpPr txBox="1"/>
          <p:nvPr/>
        </p:nvSpPr>
        <p:spPr>
          <a:xfrm>
            <a:off x="5954967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9BB9C-8024-E095-A9EE-3BD29DF5652A}"/>
              </a:ext>
            </a:extLst>
          </p:cNvPr>
          <p:cNvSpPr txBox="1"/>
          <p:nvPr/>
        </p:nvSpPr>
        <p:spPr>
          <a:xfrm>
            <a:off x="2301698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6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39509-C606-ADEA-EC5F-280AC8B45010}"/>
              </a:ext>
            </a:extLst>
          </p:cNvPr>
          <p:cNvSpPr txBox="1"/>
          <p:nvPr/>
        </p:nvSpPr>
        <p:spPr>
          <a:xfrm>
            <a:off x="9464952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731BA-32AC-3321-63BF-80C6C3F86CF4}"/>
              </a:ext>
            </a:extLst>
          </p:cNvPr>
          <p:cNvSpPr txBox="1"/>
          <p:nvPr/>
        </p:nvSpPr>
        <p:spPr>
          <a:xfrm>
            <a:off x="4164401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	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A1933-1272-5740-699E-CBDF3168C7F0}"/>
              </a:ext>
            </a:extLst>
          </p:cNvPr>
          <p:cNvSpPr txBox="1"/>
          <p:nvPr/>
        </p:nvSpPr>
        <p:spPr>
          <a:xfrm>
            <a:off x="7746027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245CB7-9328-C28D-8F90-3AFE3D749405}"/>
              </a:ext>
            </a:extLst>
          </p:cNvPr>
          <p:cNvSpPr/>
          <p:nvPr/>
        </p:nvSpPr>
        <p:spPr>
          <a:xfrm>
            <a:off x="814388" y="2005627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79EDBA-95DD-7A04-90E2-05FAC4EA5710}"/>
              </a:ext>
            </a:extLst>
          </p:cNvPr>
          <p:cNvSpPr/>
          <p:nvPr/>
        </p:nvSpPr>
        <p:spPr>
          <a:xfrm>
            <a:off x="7977640" y="2005627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46A0FB5-6F95-0226-6EA6-0C2D14E212F3}"/>
              </a:ext>
            </a:extLst>
          </p:cNvPr>
          <p:cNvCxnSpPr>
            <a:stCxn id="18" idx="0"/>
            <a:endCxn id="19" idx="0"/>
          </p:cNvCxnSpPr>
          <p:nvPr/>
        </p:nvCxnSpPr>
        <p:spPr>
          <a:xfrm rot="5400000" flipH="1" flipV="1">
            <a:off x="6029359" y="-1575999"/>
            <a:ext cx="12700" cy="7163252"/>
          </a:xfrm>
          <a:prstGeom prst="bentConnector3">
            <a:avLst>
              <a:gd name="adj1" fmla="val 3262496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9221F4-1196-3B9F-987C-082DED86909D}"/>
              </a:ext>
            </a:extLst>
          </p:cNvPr>
          <p:cNvSpPr txBox="1"/>
          <p:nvPr/>
        </p:nvSpPr>
        <p:spPr>
          <a:xfrm>
            <a:off x="5120223" y="1624691"/>
            <a:ext cx="198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Used for Training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D1A95-87E6-8062-7220-F31376CC6827}"/>
              </a:ext>
            </a:extLst>
          </p:cNvPr>
          <p:cNvSpPr/>
          <p:nvPr/>
        </p:nvSpPr>
        <p:spPr>
          <a:xfrm>
            <a:off x="4481334" y="2005627"/>
            <a:ext cx="3266690" cy="319215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ABA0-0B27-6A57-239D-4B2E19813318}"/>
              </a:ext>
            </a:extLst>
          </p:cNvPr>
          <p:cNvSpPr txBox="1"/>
          <p:nvPr/>
        </p:nvSpPr>
        <p:spPr>
          <a:xfrm>
            <a:off x="4524454" y="5204136"/>
            <a:ext cx="317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Used for test generalization 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2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Deep transfer CNN Framework for </a:t>
            </a:r>
            <a:r>
              <a:rPr kumimoji="1" lang="en-US" altLang="ko-KR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eeg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 signal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0E4DADB-5B9F-514A-811C-0DFE6C10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793" y="984738"/>
            <a:ext cx="10640157" cy="5482737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운동 연상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(Motor imagery)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 뇌파 신호 분류를 위한 </a:t>
            </a:r>
            <a:r>
              <a:rPr kumimoji="1" lang="en-US" altLang="ko-KR" sz="2000" b="1" dirty="0">
                <a:latin typeface="Helvetica" panose="020B0604020202030204" pitchFamily="34" charset="0"/>
                <a:cs typeface="Helvetica" panose="020B0604020202020204" pitchFamily="34" charset="0"/>
              </a:rPr>
              <a:t>Transfer learning CNN Framework </a:t>
            </a:r>
            <a:r>
              <a:rPr kumimoji="1" lang="ko-KR" altLang="en-US" sz="2000" b="1" dirty="0">
                <a:latin typeface="Helvetica" panose="020B0604020202030204" pitchFamily="34" charset="0"/>
                <a:cs typeface="Helvetica" panose="020B0604020202020204" pitchFamily="34" charset="0"/>
              </a:rPr>
              <a:t>제안</a:t>
            </a:r>
            <a:endParaRPr kumimoji="1" lang="en-US" altLang="ko-KR" sz="2000" b="1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r>
              <a:rPr kumimoji="1" lang="en-US" altLang="ko-KR" sz="2000" b="1" dirty="0">
                <a:latin typeface="Helvetica" panose="020B0604020202030204" pitchFamily="34" charset="0"/>
                <a:cs typeface="Helvetica" panose="020B0604020202020204" pitchFamily="34" charset="0"/>
              </a:rPr>
              <a:t>EEG </a:t>
            </a:r>
            <a:r>
              <a:rPr kumimoji="1" lang="ko-KR" altLang="en-US" sz="2000" b="1" dirty="0">
                <a:latin typeface="Helvetica" panose="020B0604020202030204" pitchFamily="34" charset="0"/>
                <a:cs typeface="Helvetica" panose="020B0604020202020204" pitchFamily="34" charset="0"/>
              </a:rPr>
              <a:t>신호를 </a:t>
            </a:r>
            <a:r>
              <a:rPr kumimoji="1" lang="en-US" altLang="ko-KR" sz="2000" b="1" dirty="0">
                <a:latin typeface="Helvetica" panose="020B0604020202030204" pitchFamily="34" charset="0"/>
                <a:cs typeface="Helvetica" panose="020B0604020202020204" pitchFamily="34" charset="0"/>
              </a:rPr>
              <a:t>Spectrogram</a:t>
            </a:r>
            <a:r>
              <a:rPr kumimoji="1" lang="ko-KR" altLang="en-US" sz="2000" b="1" dirty="0">
                <a:latin typeface="Helvetica" panose="020B0604020202030204" pitchFamily="34" charset="0"/>
                <a:cs typeface="Helvetica" panose="020B0604020202020204" pitchFamily="34" charset="0"/>
              </a:rPr>
              <a:t>으로 변환하여 모델 입력으로 사용</a:t>
            </a:r>
          </a:p>
          <a:p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r>
              <a:rPr kumimoji="1" lang="ko-KR" altLang="en-US" sz="2000" b="1" dirty="0">
                <a:latin typeface="Helvetica" panose="020B0604020202030204" pitchFamily="34" charset="0"/>
                <a:cs typeface="Helvetica" panose="020B0604020202020204" pitchFamily="34" charset="0"/>
              </a:rPr>
              <a:t>리뷰 목적</a:t>
            </a:r>
            <a:endParaRPr kumimoji="1" lang="en-US" altLang="ko-KR" sz="2000" b="1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lvl="1"/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1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차원 신호를 </a:t>
            </a:r>
            <a:r>
              <a:rPr kumimoji="1" lang="ko-KR" altLang="en-US" sz="2000" dirty="0" err="1">
                <a:latin typeface="Helvetica" panose="020B0604020202030204" pitchFamily="34" charset="0"/>
                <a:cs typeface="Helvetica" panose="020B0604020202020204" pitchFamily="34" charset="0"/>
              </a:rPr>
              <a:t>스펙트로그램으로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 변환하여 분류하려는 방법론에 대한 통찰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Publication : 2019</a:t>
            </a:r>
          </a:p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number of citation : 150</a:t>
            </a:r>
          </a:p>
        </p:txBody>
      </p:sp>
    </p:spTree>
    <p:extLst>
      <p:ext uri="{BB962C8B-B14F-4D97-AF65-F5344CB8AC3E}">
        <p14:creationId xmlns:p14="http://schemas.microsoft.com/office/powerpoint/2010/main" val="299191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84DDAEC0-EEC4-F4E5-94C9-61E56938F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58" y="1516855"/>
            <a:ext cx="5210175" cy="41243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C5A4A8C-309F-2ACD-5674-D55A85D04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3" y="1516855"/>
            <a:ext cx="5210175" cy="412432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15D5439-5D56-C27A-1E41-02D42A874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 loss, accuracy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95C229-E28F-B3AB-5879-B4884B6CC57B}"/>
              </a:ext>
            </a:extLst>
          </p:cNvPr>
          <p:cNvSpPr/>
          <p:nvPr/>
        </p:nvSpPr>
        <p:spPr>
          <a:xfrm>
            <a:off x="1221580" y="2071688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DF8DC9-76AE-6EF4-E269-C736134F3D73}"/>
              </a:ext>
            </a:extLst>
          </p:cNvPr>
          <p:cNvSpPr/>
          <p:nvPr/>
        </p:nvSpPr>
        <p:spPr>
          <a:xfrm>
            <a:off x="10025855" y="2071688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61F72F-5C0F-FE44-0D97-31EA98A417F0}"/>
              </a:ext>
            </a:extLst>
          </p:cNvPr>
          <p:cNvSpPr txBox="1"/>
          <p:nvPr/>
        </p:nvSpPr>
        <p:spPr>
          <a:xfrm>
            <a:off x="5462818" y="729736"/>
            <a:ext cx="13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Overfitting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C9D87-C19F-9E23-D344-8B24E96A91C4}"/>
              </a:ext>
            </a:extLst>
          </p:cNvPr>
          <p:cNvSpPr txBox="1"/>
          <p:nvPr/>
        </p:nvSpPr>
        <p:spPr>
          <a:xfrm>
            <a:off x="3582725" y="5806242"/>
            <a:ext cx="502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 acc : 99.44%, Validation acc : 44.07%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806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E8650B2-7A3B-E545-B06A-5C379D72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731" y="1540626"/>
            <a:ext cx="5062538" cy="453681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6077438"/>
            <a:ext cx="10367962" cy="63850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모든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Input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에 대해 예측한 클래스가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0.1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도로로 분류되는 경우가 많이 있음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algn="ctr">
              <a:buFontTx/>
              <a:buChar char="-"/>
            </a:pP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도로 분류를 위한 충분한 차이를 학습하지 못하고 있음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E00B29-B49F-167F-F7EB-2F49D0F2A4B0}"/>
              </a:ext>
            </a:extLst>
          </p:cNvPr>
          <p:cNvSpPr/>
          <p:nvPr/>
        </p:nvSpPr>
        <p:spPr>
          <a:xfrm>
            <a:off x="4661694" y="1659933"/>
            <a:ext cx="923540" cy="4086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014628F-8873-465C-95B7-E5462087BB46}"/>
              </a:ext>
            </a:extLst>
          </p:cNvPr>
          <p:cNvSpPr txBox="1">
            <a:spLocks/>
          </p:cNvSpPr>
          <p:nvPr/>
        </p:nvSpPr>
        <p:spPr>
          <a:xfrm>
            <a:off x="912019" y="984738"/>
            <a:ext cx="10367962" cy="54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1.98327, acc : 43.644%</a:t>
            </a:r>
          </a:p>
        </p:txBody>
      </p:sp>
    </p:spTree>
    <p:extLst>
      <p:ext uri="{BB962C8B-B14F-4D97-AF65-F5344CB8AC3E}">
        <p14:creationId xmlns:p14="http://schemas.microsoft.com/office/powerpoint/2010/main" val="3002631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ROC 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25B36-F418-E7D9-E484-B8F40FD5B412}"/>
              </a:ext>
            </a:extLst>
          </p:cNvPr>
          <p:cNvSpPr txBox="1"/>
          <p:nvPr/>
        </p:nvSpPr>
        <p:spPr>
          <a:xfrm>
            <a:off x="4607593" y="5806242"/>
            <a:ext cx="2976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ROC AUC SCORE : 0.7395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37FEBE-14F8-9B13-4AA2-9B4009E5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8" y="2275385"/>
            <a:ext cx="10367962" cy="24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96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4CD3989-95B6-124D-0835-51B3F361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3285723"/>
            <a:ext cx="9321800" cy="267570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Visualize Feature Maps Directly from Convolution Layers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Visualize Filters of First Convolution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BE628-01EF-E957-9F89-63ABE59D4C31}"/>
              </a:ext>
            </a:extLst>
          </p:cNvPr>
          <p:cNvSpPr txBox="1"/>
          <p:nvPr/>
        </p:nvSpPr>
        <p:spPr>
          <a:xfrm>
            <a:off x="5346630" y="1442337"/>
            <a:ext cx="153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 Image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CF53F99-3C52-9B2C-C56D-21431FF556AE}"/>
              </a:ext>
            </a:extLst>
          </p:cNvPr>
          <p:cNvCxnSpPr>
            <a:cxnSpLocks/>
          </p:cNvCxnSpPr>
          <p:nvPr/>
        </p:nvCxnSpPr>
        <p:spPr>
          <a:xfrm>
            <a:off x="1739900" y="4616450"/>
            <a:ext cx="9017000" cy="71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73341F-32D7-9D4F-816E-121A830CEA3C}"/>
              </a:ext>
            </a:extLst>
          </p:cNvPr>
          <p:cNvCxnSpPr>
            <a:cxnSpLocks/>
          </p:cNvCxnSpPr>
          <p:nvPr/>
        </p:nvCxnSpPr>
        <p:spPr>
          <a:xfrm flipV="1">
            <a:off x="2899833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B918AA8-3A7C-D5F0-D124-F0EC49DCEF48}"/>
              </a:ext>
            </a:extLst>
          </p:cNvPr>
          <p:cNvCxnSpPr>
            <a:cxnSpLocks/>
          </p:cNvCxnSpPr>
          <p:nvPr/>
        </p:nvCxnSpPr>
        <p:spPr>
          <a:xfrm flipV="1">
            <a:off x="4008966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297CC1C-2ABF-E6A3-727A-29BB798DF50B}"/>
              </a:ext>
            </a:extLst>
          </p:cNvPr>
          <p:cNvCxnSpPr>
            <a:cxnSpLocks/>
          </p:cNvCxnSpPr>
          <p:nvPr/>
        </p:nvCxnSpPr>
        <p:spPr>
          <a:xfrm flipV="1">
            <a:off x="5139266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69455E7-3D10-FCD0-00F6-45ACA67B5E73}"/>
              </a:ext>
            </a:extLst>
          </p:cNvPr>
          <p:cNvCxnSpPr>
            <a:cxnSpLocks/>
          </p:cNvCxnSpPr>
          <p:nvPr/>
        </p:nvCxnSpPr>
        <p:spPr>
          <a:xfrm flipV="1">
            <a:off x="6248400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CD0F28E-E238-5011-89DC-3AC93781A4BB}"/>
              </a:ext>
            </a:extLst>
          </p:cNvPr>
          <p:cNvCxnSpPr>
            <a:cxnSpLocks/>
          </p:cNvCxnSpPr>
          <p:nvPr/>
        </p:nvCxnSpPr>
        <p:spPr>
          <a:xfrm flipV="1">
            <a:off x="7401560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94ED3B-26A6-D6C1-0135-D70A0DC1B1D3}"/>
              </a:ext>
            </a:extLst>
          </p:cNvPr>
          <p:cNvCxnSpPr>
            <a:cxnSpLocks/>
          </p:cNvCxnSpPr>
          <p:nvPr/>
        </p:nvCxnSpPr>
        <p:spPr>
          <a:xfrm flipV="1">
            <a:off x="8514080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EADFD0E-3241-B725-5C86-FA66A9076C18}"/>
              </a:ext>
            </a:extLst>
          </p:cNvPr>
          <p:cNvCxnSpPr>
            <a:cxnSpLocks/>
          </p:cNvCxnSpPr>
          <p:nvPr/>
        </p:nvCxnSpPr>
        <p:spPr>
          <a:xfrm flipV="1">
            <a:off x="9591040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AE23800-8E76-1B9F-FB96-5D476420C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629" y="1811667"/>
            <a:ext cx="1498741" cy="147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18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Visualize Feature Maps Directly from Convolution Layers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Filters of Last Convolution Layer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CD54DB-1E2F-00E7-FB1A-DC4C7CD1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92" y="1788384"/>
            <a:ext cx="1332616" cy="1310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8BE628-01EF-E957-9F89-63ABE59D4C31}"/>
              </a:ext>
            </a:extLst>
          </p:cNvPr>
          <p:cNvSpPr txBox="1"/>
          <p:nvPr/>
        </p:nvSpPr>
        <p:spPr>
          <a:xfrm>
            <a:off x="5346630" y="1442337"/>
            <a:ext cx="153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 Image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B04964-F353-D7E6-F289-CB22853B1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304" y="3109031"/>
            <a:ext cx="6400800" cy="33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4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225A1188-F93E-27CA-ED0E-FE6AE7C1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406" y="1708149"/>
            <a:ext cx="3441702" cy="344170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Grad-CAM(Class Activation Map)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FE96C9-6FF0-7446-BA95-3506314C5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1" b="29801"/>
          <a:stretch/>
        </p:blipFill>
        <p:spPr bwMode="auto">
          <a:xfrm rot="16200000">
            <a:off x="5961052" y="3289351"/>
            <a:ext cx="2975782" cy="27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십자형 13">
            <a:extLst>
              <a:ext uri="{FF2B5EF4-FFF2-40B4-BE49-F238E27FC236}">
                <a16:creationId xmlns:a16="http://schemas.microsoft.com/office/drawing/2014/main" id="{69AB2097-E319-5F8C-6933-EABEB1D0D1F9}"/>
              </a:ext>
            </a:extLst>
          </p:cNvPr>
          <p:cNvSpPr/>
          <p:nvPr/>
        </p:nvSpPr>
        <p:spPr>
          <a:xfrm>
            <a:off x="3571817" y="3218003"/>
            <a:ext cx="421994" cy="421994"/>
          </a:xfrm>
          <a:prstGeom prst="plus">
            <a:avLst>
              <a:gd name="adj" fmla="val 350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같음 기호 16">
            <a:extLst>
              <a:ext uri="{FF2B5EF4-FFF2-40B4-BE49-F238E27FC236}">
                <a16:creationId xmlns:a16="http://schemas.microsoft.com/office/drawing/2014/main" id="{7912C1CF-A8B8-4AB9-6761-4FC09FEF38F1}"/>
              </a:ext>
            </a:extLst>
          </p:cNvPr>
          <p:cNvSpPr/>
          <p:nvPr/>
        </p:nvSpPr>
        <p:spPr>
          <a:xfrm>
            <a:off x="7641260" y="3174997"/>
            <a:ext cx="508000" cy="5080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2CA36C-45D7-9CE1-6630-C957F9DA8C2D}"/>
              </a:ext>
            </a:extLst>
          </p:cNvPr>
          <p:cNvSpPr/>
          <p:nvPr/>
        </p:nvSpPr>
        <p:spPr>
          <a:xfrm>
            <a:off x="10530016" y="3011628"/>
            <a:ext cx="412750" cy="4127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ED63F-E75F-2E99-E875-91D2800A5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63" y="1941105"/>
            <a:ext cx="2975784" cy="29757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59CB5EC-64E2-C7A3-A454-4FC1554CA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781" y="1941104"/>
            <a:ext cx="2975783" cy="297578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80ADFAE-0F62-D5C5-D17A-5F0743F9CE48}"/>
              </a:ext>
            </a:extLst>
          </p:cNvPr>
          <p:cNvSpPr/>
          <p:nvPr/>
        </p:nvSpPr>
        <p:spPr>
          <a:xfrm>
            <a:off x="9820270" y="3011628"/>
            <a:ext cx="412750" cy="4127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645D68E-267F-AA46-05CC-5114C8D3789C}"/>
              </a:ext>
            </a:extLst>
          </p:cNvPr>
          <p:cNvSpPr/>
          <p:nvPr/>
        </p:nvSpPr>
        <p:spPr>
          <a:xfrm>
            <a:off x="11171562" y="3011628"/>
            <a:ext cx="412750" cy="4127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80C90E-9670-1BE8-B49D-A4C047C75E3F}"/>
              </a:ext>
            </a:extLst>
          </p:cNvPr>
          <p:cNvSpPr/>
          <p:nvPr/>
        </p:nvSpPr>
        <p:spPr>
          <a:xfrm>
            <a:off x="11462785" y="4585246"/>
            <a:ext cx="412750" cy="4127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DDAEF68-8AFE-2DF3-F70D-DCC1BAB2ABAB}"/>
              </a:ext>
            </a:extLst>
          </p:cNvPr>
          <p:cNvSpPr/>
          <p:nvPr/>
        </p:nvSpPr>
        <p:spPr>
          <a:xfrm>
            <a:off x="9626897" y="4585246"/>
            <a:ext cx="412750" cy="4127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3C4AE19-ABFD-F868-757F-32D5C2A62D0D}"/>
              </a:ext>
            </a:extLst>
          </p:cNvPr>
          <p:cNvSpPr/>
          <p:nvPr/>
        </p:nvSpPr>
        <p:spPr>
          <a:xfrm>
            <a:off x="8502578" y="4710512"/>
            <a:ext cx="412750" cy="4127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95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7DA719-B8FF-6D6D-A84A-E725FEC06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en-US" altLang="ko-KR" dirty="0"/>
              <a:t>Spectrogram </a:t>
            </a:r>
            <a:r>
              <a:rPr lang="ko-KR" altLang="en-US" dirty="0"/>
              <a:t>이미지에 표현된 </a:t>
            </a:r>
            <a:r>
              <a:rPr lang="en-US" altLang="ko-KR" b="1" dirty="0"/>
              <a:t>feature</a:t>
            </a:r>
            <a:r>
              <a:rPr lang="ko-KR" altLang="en-US" b="1" dirty="0"/>
              <a:t>가 충분하지 않음</a:t>
            </a:r>
            <a:br>
              <a:rPr lang="en-US" altLang="ko-KR" dirty="0"/>
            </a:br>
            <a:r>
              <a:rPr lang="en-US" altLang="ko-KR" dirty="0"/>
              <a:t>(window length, </a:t>
            </a:r>
            <a:r>
              <a:rPr lang="en-US" altLang="ko-KR" dirty="0" err="1"/>
              <a:t>overlab</a:t>
            </a:r>
            <a:r>
              <a:rPr lang="ko-KR" altLang="en-US" dirty="0"/>
              <a:t>을 변경하여 </a:t>
            </a:r>
            <a:r>
              <a:rPr lang="en-US" altLang="ko-KR" b="1" dirty="0"/>
              <a:t>Spectrogram</a:t>
            </a:r>
            <a:r>
              <a:rPr lang="ko-KR" altLang="en-US" b="1" dirty="0"/>
              <a:t>의 해상도 변경</a:t>
            </a:r>
            <a:r>
              <a:rPr lang="ko-KR" altLang="en-US" dirty="0"/>
              <a:t> 후 검증 필요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(500</a:t>
            </a:r>
            <a:r>
              <a:rPr lang="ko-KR" altLang="en-US" dirty="0"/>
              <a:t>개 </a:t>
            </a:r>
            <a:r>
              <a:rPr lang="en-US" altLang="ko-KR" dirty="0"/>
              <a:t>sample</a:t>
            </a:r>
            <a:r>
              <a:rPr lang="ko-KR" altLang="en-US" dirty="0"/>
              <a:t>보다 </a:t>
            </a:r>
            <a:r>
              <a:rPr lang="ko-KR" altLang="en-US" b="1" dirty="0"/>
              <a:t>더 많은 </a:t>
            </a:r>
            <a:r>
              <a:rPr lang="en-US" altLang="ko-KR" b="1" dirty="0"/>
              <a:t>sample</a:t>
            </a:r>
            <a:r>
              <a:rPr lang="ko-KR" altLang="en-US" b="1" dirty="0"/>
              <a:t>이 사용되었을 때에 대한 검증</a:t>
            </a:r>
            <a:r>
              <a:rPr lang="ko-KR" altLang="en-US" dirty="0"/>
              <a:t> 필요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실제 주행 시험 데이터를 </a:t>
            </a:r>
            <a:r>
              <a:rPr lang="en-US" altLang="ko-KR" b="1" dirty="0"/>
              <a:t>5</a:t>
            </a:r>
            <a:r>
              <a:rPr lang="ko-KR" altLang="en-US" b="1" dirty="0"/>
              <a:t>개의 클래스로 구분하는 것이 모호함</a:t>
            </a:r>
            <a:br>
              <a:rPr lang="en-US" altLang="ko-KR" dirty="0"/>
            </a:br>
            <a:r>
              <a:rPr lang="en-US" altLang="ko-KR" dirty="0"/>
              <a:t>(label </a:t>
            </a:r>
            <a:r>
              <a:rPr lang="ko-KR" altLang="en-US" dirty="0"/>
              <a:t>없이 </a:t>
            </a:r>
            <a:r>
              <a:rPr lang="en-US" altLang="ko-KR" dirty="0"/>
              <a:t>Clustering</a:t>
            </a:r>
            <a:r>
              <a:rPr lang="ko-KR" altLang="en-US" dirty="0"/>
              <a:t>을 수행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몇 개의 </a:t>
            </a:r>
            <a:r>
              <a:rPr lang="en-US" altLang="ko-KR" b="1" dirty="0"/>
              <a:t>Cluster</a:t>
            </a:r>
            <a:r>
              <a:rPr lang="ko-KR" altLang="en-US" b="1" dirty="0"/>
              <a:t>로 구분되는 지 결과 확인</a:t>
            </a:r>
            <a:r>
              <a:rPr lang="ko-KR" altLang="en-US" dirty="0"/>
              <a:t> 필요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b="1" dirty="0"/>
              <a:t>확실하게 서로 다른 도로인 </a:t>
            </a:r>
            <a:r>
              <a:rPr lang="en-US" altLang="ko-KR" b="1" dirty="0"/>
              <a:t>Reference, 0.1, 0.2</a:t>
            </a:r>
            <a:r>
              <a:rPr lang="ko-KR" altLang="en-US" b="1" dirty="0"/>
              <a:t>를 구분할 수 있는지 검증 필요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1088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Clustering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26D82DF2-5E45-7202-B38A-95B1E045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en-US" altLang="ko-KR" dirty="0"/>
              <a:t>PCA(linear dimensionality reduction) </a:t>
            </a:r>
            <a:r>
              <a:rPr lang="ko-KR" altLang="en-US" dirty="0"/>
              <a:t>혹은 </a:t>
            </a:r>
            <a:r>
              <a:rPr lang="en-US" altLang="ko-KR" dirty="0"/>
              <a:t>t-SNE(nonlinear dimensionality reduction)</a:t>
            </a:r>
            <a:r>
              <a:rPr lang="ko-KR" altLang="en-US" dirty="0"/>
              <a:t>을 사용하여 </a:t>
            </a:r>
            <a:r>
              <a:rPr lang="ko-KR" altLang="en-US" b="1" dirty="0"/>
              <a:t>차원 축소 후 </a:t>
            </a:r>
            <a:r>
              <a:rPr lang="en-US" altLang="ko-KR" b="1" dirty="0"/>
              <a:t>2</a:t>
            </a:r>
            <a:r>
              <a:rPr lang="ko-KR" altLang="en-US" b="1" dirty="0"/>
              <a:t>차원에서 데이터 형태 파악</a:t>
            </a:r>
            <a:endParaRPr lang="en-US" altLang="ko-KR" b="1" dirty="0"/>
          </a:p>
          <a:p>
            <a:r>
              <a:rPr lang="ko-KR" altLang="en-US" dirty="0"/>
              <a:t>축소된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/>
              <a:t>feature</a:t>
            </a:r>
            <a:r>
              <a:rPr lang="ko-KR" altLang="en-US" dirty="0"/>
              <a:t>를 사용하여 </a:t>
            </a:r>
            <a:r>
              <a:rPr lang="en-US" altLang="ko-KR" dirty="0"/>
              <a:t>K-means Clustering </a:t>
            </a:r>
            <a:r>
              <a:rPr lang="ko-KR" altLang="en-US" dirty="0"/>
              <a:t>수행 </a:t>
            </a:r>
            <a:r>
              <a:rPr lang="en-US" altLang="ko-KR" dirty="0"/>
              <a:t>(</a:t>
            </a:r>
            <a:r>
              <a:rPr lang="en-US" altLang="ko-KR" dirty="0" err="1"/>
              <a:t>n_cluster</a:t>
            </a:r>
            <a:r>
              <a:rPr lang="en-US" altLang="ko-KR" dirty="0"/>
              <a:t> = 5)</a:t>
            </a:r>
          </a:p>
          <a:p>
            <a:r>
              <a:rPr lang="en-US" altLang="ko-KR" dirty="0"/>
              <a:t>Clustering</a:t>
            </a:r>
            <a:r>
              <a:rPr lang="ko-KR" altLang="en-US" dirty="0"/>
              <a:t>에 의해 구분된 클러스터와 그 클러스터에 속하는 데이터의 실제 도로 </a:t>
            </a:r>
            <a:r>
              <a:rPr lang="en-US" altLang="ko-KR" dirty="0"/>
              <a:t>label </a:t>
            </a:r>
            <a:r>
              <a:rPr lang="ko-KR" altLang="en-US" dirty="0"/>
              <a:t>파악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차원 축소 방법에 따른 </a:t>
            </a:r>
            <a:r>
              <a:rPr lang="en-US" altLang="ko-KR" dirty="0"/>
              <a:t>Clustering </a:t>
            </a:r>
            <a:r>
              <a:rPr lang="ko-KR" altLang="en-US" dirty="0"/>
              <a:t>결과 비교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차원 축소 후 </a:t>
            </a:r>
            <a:r>
              <a:rPr lang="en-US" altLang="ko-KR" dirty="0"/>
              <a:t>Clustering </a:t>
            </a:r>
            <a:r>
              <a:rPr lang="ko-KR" altLang="en-US" dirty="0"/>
              <a:t>수행</a:t>
            </a:r>
            <a:r>
              <a:rPr lang="en-US" altLang="ko-KR" dirty="0"/>
              <a:t>, Clustering </a:t>
            </a:r>
            <a:r>
              <a:rPr lang="ko-KR" altLang="en-US" dirty="0"/>
              <a:t>후 차원 축소 수행 결과 비교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016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1. Dimensionality reduction -&gt; Clustering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2B408-1AB6-7F83-FEC2-6AEEB94E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758462"/>
            <a:ext cx="5553075" cy="411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C8E9DB-F13F-88E7-F931-F09536090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1758462"/>
            <a:ext cx="5419725" cy="411480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8ADE5D2-2326-F7F3-ED18-9AE61B5A8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Clustering results by dimensionality reduction method</a:t>
            </a:r>
          </a:p>
        </p:txBody>
      </p:sp>
    </p:spTree>
    <p:extLst>
      <p:ext uri="{BB962C8B-B14F-4D97-AF65-F5344CB8AC3E}">
        <p14:creationId xmlns:p14="http://schemas.microsoft.com/office/powerpoint/2010/main" val="1992529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1. Dimensionality reduction -&gt; Clustering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A84A7-5C74-0F1F-363A-57CC0990F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574"/>
            <a:ext cx="12192000" cy="408447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AAF3894-4D09-0D36-27D8-2B6213AB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Compare actual labels to clustering results (PCA)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C844D-8009-40DA-4DD1-C8EE628A7EC2}"/>
              </a:ext>
            </a:extLst>
          </p:cNvPr>
          <p:cNvSpPr txBox="1"/>
          <p:nvPr/>
        </p:nvSpPr>
        <p:spPr>
          <a:xfrm>
            <a:off x="652305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E1491-2B4E-076F-2BFB-C0347F45DE43}"/>
              </a:ext>
            </a:extLst>
          </p:cNvPr>
          <p:cNvSpPr txBox="1"/>
          <p:nvPr/>
        </p:nvSpPr>
        <p:spPr>
          <a:xfrm>
            <a:off x="3066892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CE283-3E0F-5726-4CEA-70A17F64465F}"/>
              </a:ext>
            </a:extLst>
          </p:cNvPr>
          <p:cNvSpPr txBox="1"/>
          <p:nvPr/>
        </p:nvSpPr>
        <p:spPr>
          <a:xfrm>
            <a:off x="5513660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D8A9D-00BE-25FA-D81D-4280373B8219}"/>
              </a:ext>
            </a:extLst>
          </p:cNvPr>
          <p:cNvSpPr txBox="1"/>
          <p:nvPr/>
        </p:nvSpPr>
        <p:spPr>
          <a:xfrm>
            <a:off x="7960428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24B20-3FD9-74F0-104C-D9D14C4BDAA7}"/>
              </a:ext>
            </a:extLst>
          </p:cNvPr>
          <p:cNvSpPr txBox="1"/>
          <p:nvPr/>
        </p:nvSpPr>
        <p:spPr>
          <a:xfrm>
            <a:off x="10375016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92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Deep transfer CNN Framework for </a:t>
            </a:r>
            <a:r>
              <a:rPr kumimoji="1" lang="en-US" altLang="ko-KR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eeg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 signal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0E4DADB-5B9F-514A-811C-0DFE6C10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6" y="1738859"/>
            <a:ext cx="6977294" cy="3380282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Sampling Rate : 250Hz</a:t>
            </a:r>
          </a:p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C3, </a:t>
            </a:r>
            <a:r>
              <a:rPr kumimoji="1" lang="en-US" altLang="ko-KR" sz="2000" dirty="0" err="1">
                <a:latin typeface="Helvetica" panose="020B0604020202030204" pitchFamily="34" charset="0"/>
                <a:cs typeface="Helvetica" panose="020B0604020202020204" pitchFamily="34" charset="0"/>
              </a:rPr>
              <a:t>Cz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, C4 three electrodes</a:t>
            </a:r>
          </a:p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0.5 ~ 100Hz Band-Pass Filter</a:t>
            </a:r>
          </a:p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9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명의 피험자로부터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5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개 세션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시험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)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수집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0EB830-1D05-335D-4B45-EC0044AA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96285"/>
            <a:ext cx="3652606" cy="32654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B168FC-9F66-46B0-633B-2FBFC366FE87}"/>
              </a:ext>
            </a:extLst>
          </p:cNvPr>
          <p:cNvSpPr/>
          <p:nvPr/>
        </p:nvSpPr>
        <p:spPr>
          <a:xfrm>
            <a:off x="1821712" y="3196856"/>
            <a:ext cx="1609060" cy="4890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711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1. Dimensionality reduction -&gt; Clustering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AAF3894-4D09-0D36-27D8-2B6213AB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Compare actual labels to clustering results (t-SNE)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C844D-8009-40DA-4DD1-C8EE628A7EC2}"/>
              </a:ext>
            </a:extLst>
          </p:cNvPr>
          <p:cNvSpPr txBox="1"/>
          <p:nvPr/>
        </p:nvSpPr>
        <p:spPr>
          <a:xfrm>
            <a:off x="652305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E1491-2B4E-076F-2BFB-C0347F45DE43}"/>
              </a:ext>
            </a:extLst>
          </p:cNvPr>
          <p:cNvSpPr txBox="1"/>
          <p:nvPr/>
        </p:nvSpPr>
        <p:spPr>
          <a:xfrm>
            <a:off x="3066892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CE283-3E0F-5726-4CEA-70A17F64465F}"/>
              </a:ext>
            </a:extLst>
          </p:cNvPr>
          <p:cNvSpPr txBox="1"/>
          <p:nvPr/>
        </p:nvSpPr>
        <p:spPr>
          <a:xfrm>
            <a:off x="5513660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D8A9D-00BE-25FA-D81D-4280373B8219}"/>
              </a:ext>
            </a:extLst>
          </p:cNvPr>
          <p:cNvSpPr txBox="1"/>
          <p:nvPr/>
        </p:nvSpPr>
        <p:spPr>
          <a:xfrm>
            <a:off x="7960428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24B20-3FD9-74F0-104C-D9D14C4BDAA7}"/>
              </a:ext>
            </a:extLst>
          </p:cNvPr>
          <p:cNvSpPr txBox="1"/>
          <p:nvPr/>
        </p:nvSpPr>
        <p:spPr>
          <a:xfrm>
            <a:off x="10375016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1E14D3-7B25-9786-93FC-3265878E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574"/>
            <a:ext cx="12192000" cy="40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9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2. Clustering -&gt; Dimensionality reduction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AAF3894-4D09-0D36-27D8-2B6213AB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Compare actual labels to clustering results (Clustering Before </a:t>
            </a:r>
            <a:r>
              <a:rPr kumimoji="1" lang="en-US" altLang="ko-KR" sz="2000" dirty="0" err="1">
                <a:latin typeface="Helvetica" panose="020B0604020202030204" pitchFamily="34" charset="0"/>
                <a:cs typeface="Helvetica" panose="020B0604020202020204" pitchFamily="34" charset="0"/>
              </a:rPr>
              <a:t>Demensionality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 Reduction)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C844D-8009-40DA-4DD1-C8EE628A7EC2}"/>
              </a:ext>
            </a:extLst>
          </p:cNvPr>
          <p:cNvSpPr txBox="1"/>
          <p:nvPr/>
        </p:nvSpPr>
        <p:spPr>
          <a:xfrm>
            <a:off x="652305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E1491-2B4E-076F-2BFB-C0347F45DE43}"/>
              </a:ext>
            </a:extLst>
          </p:cNvPr>
          <p:cNvSpPr txBox="1"/>
          <p:nvPr/>
        </p:nvSpPr>
        <p:spPr>
          <a:xfrm>
            <a:off x="3066892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CE283-3E0F-5726-4CEA-70A17F64465F}"/>
              </a:ext>
            </a:extLst>
          </p:cNvPr>
          <p:cNvSpPr txBox="1"/>
          <p:nvPr/>
        </p:nvSpPr>
        <p:spPr>
          <a:xfrm>
            <a:off x="5513660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D8A9D-00BE-25FA-D81D-4280373B8219}"/>
              </a:ext>
            </a:extLst>
          </p:cNvPr>
          <p:cNvSpPr txBox="1"/>
          <p:nvPr/>
        </p:nvSpPr>
        <p:spPr>
          <a:xfrm>
            <a:off x="7960428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24B20-3FD9-74F0-104C-D9D14C4BDAA7}"/>
              </a:ext>
            </a:extLst>
          </p:cNvPr>
          <p:cNvSpPr txBox="1"/>
          <p:nvPr/>
        </p:nvSpPr>
        <p:spPr>
          <a:xfrm>
            <a:off x="10375016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4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4E1D4-E565-AF44-B066-851A37A0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3406"/>
            <a:ext cx="12192000" cy="40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60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2. Clustering -&gt; Dimensionality reduction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8ADE5D2-2326-F7F3-ED18-9AE61B5A8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Dimensionality Reduction result after Clustering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6B88CC-170A-3A08-A027-E44FBC8F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" y="1978819"/>
            <a:ext cx="5553075" cy="411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8D95F5-95CD-2523-D9F8-61D3D6AC1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13" y="1978819"/>
            <a:ext cx="5381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51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Clustering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26D82DF2-5E45-7202-B38A-95B1E045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ko-KR" altLang="en-US" dirty="0"/>
              <a:t>차원 축소 후 </a:t>
            </a:r>
            <a:r>
              <a:rPr lang="en-US" altLang="ko-KR" dirty="0"/>
              <a:t>Clustering</a:t>
            </a:r>
            <a:r>
              <a:rPr lang="ko-KR" altLang="en-US" dirty="0"/>
              <a:t>한 결과를 </a:t>
            </a:r>
            <a:r>
              <a:rPr lang="en-US" altLang="ko-KR" dirty="0"/>
              <a:t>2</a:t>
            </a:r>
            <a:r>
              <a:rPr lang="ko-KR" altLang="en-US" dirty="0"/>
              <a:t>차원에서 시각화 했을 때</a:t>
            </a:r>
            <a:r>
              <a:rPr lang="en-US" altLang="ko-KR" dirty="0"/>
              <a:t>(p24), </a:t>
            </a:r>
            <a:r>
              <a:rPr lang="ko-KR" altLang="en-US" dirty="0"/>
              <a:t>데이터 분포 상 적절한 클래스로 보이나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cluster</a:t>
            </a:r>
            <a:r>
              <a:rPr lang="ko-KR" altLang="en-US" dirty="0"/>
              <a:t>에 포함된 데이터의 실제 </a:t>
            </a:r>
            <a:r>
              <a:rPr lang="en-US" altLang="ko-KR" dirty="0"/>
              <a:t>Label</a:t>
            </a:r>
            <a:r>
              <a:rPr lang="ko-KR" altLang="en-US" dirty="0"/>
              <a:t>의 분포를 함께 보았을 때</a:t>
            </a:r>
            <a:r>
              <a:rPr lang="en-US" altLang="ko-KR" dirty="0"/>
              <a:t>(p25, 26) </a:t>
            </a:r>
            <a:r>
              <a:rPr lang="ko-KR" altLang="en-US" dirty="0"/>
              <a:t>구분하려는 </a:t>
            </a:r>
            <a:r>
              <a:rPr lang="en-US" altLang="ko-KR" dirty="0"/>
              <a:t>cluster</a:t>
            </a:r>
            <a:r>
              <a:rPr lang="ko-KR" altLang="en-US" dirty="0"/>
              <a:t>의 수가 많거나</a:t>
            </a:r>
            <a:r>
              <a:rPr lang="en-US" altLang="ko-KR" dirty="0"/>
              <a:t>, Spectrogram</a:t>
            </a:r>
            <a:r>
              <a:rPr lang="ko-KR" altLang="en-US" dirty="0"/>
              <a:t> 이미지에 도로 분류를 위한 </a:t>
            </a:r>
            <a:r>
              <a:rPr lang="en-US" altLang="ko-KR" dirty="0"/>
              <a:t>feature</a:t>
            </a:r>
            <a:r>
              <a:rPr lang="ko-KR" altLang="en-US" dirty="0"/>
              <a:t>가 충분히 표현되지 않았을 가능성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9557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 Model Configuration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26D82DF2-5E45-7202-B38A-95B1E045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window length = 32, overlap = 0 </a:t>
            </a:r>
            <a:r>
              <a:rPr lang="ko-KR" altLang="en-US" dirty="0"/>
              <a:t>설정에서 </a:t>
            </a:r>
            <a:r>
              <a:rPr lang="en-US" altLang="ko-KR" dirty="0"/>
              <a:t>overlap = 28</a:t>
            </a:r>
            <a:r>
              <a:rPr lang="ko-KR" altLang="en-US" dirty="0"/>
              <a:t>로 변경</a:t>
            </a:r>
            <a:r>
              <a:rPr lang="en-US" altLang="ko-KR" dirty="0"/>
              <a:t>, </a:t>
            </a:r>
            <a:r>
              <a:rPr lang="ko-KR" altLang="en-US" dirty="0"/>
              <a:t>나머지 조건</a:t>
            </a:r>
            <a:r>
              <a:rPr lang="en-US" altLang="ko-KR" dirty="0"/>
              <a:t>(</a:t>
            </a:r>
            <a:r>
              <a:rPr lang="ko-KR" altLang="en-US" dirty="0"/>
              <a:t>모델 구조</a:t>
            </a:r>
            <a:r>
              <a:rPr lang="en-US" altLang="ko-KR" dirty="0"/>
              <a:t>, label 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  <a:r>
              <a:rPr lang="ko-KR" altLang="en-US" dirty="0"/>
              <a:t>은 동일하게 설정하여 테스트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5ACA05-A703-3218-0ADB-6FA1BBE3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8" y="2555385"/>
            <a:ext cx="4048125" cy="398145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7701803-EB49-D951-734D-3BCB9052A34B}"/>
              </a:ext>
            </a:extLst>
          </p:cNvPr>
          <p:cNvSpPr txBox="1">
            <a:spLocks/>
          </p:cNvSpPr>
          <p:nvPr/>
        </p:nvSpPr>
        <p:spPr>
          <a:xfrm>
            <a:off x="912019" y="2214563"/>
            <a:ext cx="10367962" cy="4252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 err="1">
                <a:latin typeface="Helvetica" panose="020B0604020202030204" pitchFamily="34" charset="0"/>
                <a:cs typeface="Helvetica" panose="020B0604020202020204" pitchFamily="34" charset="0"/>
              </a:rPr>
              <a:t>Nperseg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 = 32, </a:t>
            </a:r>
            <a:r>
              <a:rPr kumimoji="1" lang="en-US" altLang="ko-KR" sz="2000" dirty="0" err="1">
                <a:latin typeface="Helvetica" panose="020B0604020202030204" pitchFamily="34" charset="0"/>
                <a:cs typeface="Helvetica" panose="020B0604020202020204" pitchFamily="34" charset="0"/>
              </a:rPr>
              <a:t>noverlap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 = 28</a:t>
            </a:r>
          </a:p>
        </p:txBody>
      </p:sp>
    </p:spTree>
    <p:extLst>
      <p:ext uri="{BB962C8B-B14F-4D97-AF65-F5344CB8AC3E}">
        <p14:creationId xmlns:p14="http://schemas.microsoft.com/office/powerpoint/2010/main" val="3029137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 Model Configuration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823627-A859-F227-2DA6-9ECE8930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740149-18C1-EE18-B375-BF52F1D99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161004"/>
              </p:ext>
            </p:extLst>
          </p:nvPr>
        </p:nvGraphicFramePr>
        <p:xfrm>
          <a:off x="947670" y="2445296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293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63057D-53B4-2BAF-7C00-0CCEBBEF844E}"/>
              </a:ext>
            </a:extLst>
          </p:cNvPr>
          <p:cNvSpPr txBox="1"/>
          <p:nvPr/>
        </p:nvSpPr>
        <p:spPr>
          <a:xfrm>
            <a:off x="1090952" y="2005628"/>
            <a:ext cx="273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train image</a:t>
            </a:r>
            <a:endParaRPr lang="ko-KR" altLang="en-US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54343E0-AD71-1F94-BBE9-929DF42D3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321440"/>
              </p:ext>
            </p:extLst>
          </p:nvPr>
        </p:nvGraphicFramePr>
        <p:xfrm>
          <a:off x="4600937" y="2445296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31D564C-AD51-2654-1869-10720E73C0F5}"/>
              </a:ext>
            </a:extLst>
          </p:cNvPr>
          <p:cNvSpPr txBox="1"/>
          <p:nvPr/>
        </p:nvSpPr>
        <p:spPr>
          <a:xfrm>
            <a:off x="4794426" y="2005628"/>
            <a:ext cx="26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test image</a:t>
            </a:r>
            <a:endParaRPr lang="ko-KR" altLang="en-US" dirty="0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58123038-056A-28E0-9A43-E8F25988E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38148"/>
              </p:ext>
            </p:extLst>
          </p:nvPr>
        </p:nvGraphicFramePr>
        <p:xfrm>
          <a:off x="8110923" y="2445296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B9CB4B-D9D1-9053-954C-4E4EA03CE670}"/>
              </a:ext>
            </a:extLst>
          </p:cNvPr>
          <p:cNvSpPr txBox="1"/>
          <p:nvPr/>
        </p:nvSpPr>
        <p:spPr>
          <a:xfrm>
            <a:off x="8250518" y="2005628"/>
            <a:ext cx="27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valid image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535FB-D121-3203-2157-06F202960F9C}"/>
              </a:ext>
            </a:extLst>
          </p:cNvPr>
          <p:cNvSpPr txBox="1"/>
          <p:nvPr/>
        </p:nvSpPr>
        <p:spPr>
          <a:xfrm>
            <a:off x="5551812" y="5806242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Ratio(%)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610D7-43C7-22CD-CBBC-02EFD2AE30CB}"/>
              </a:ext>
            </a:extLst>
          </p:cNvPr>
          <p:cNvSpPr txBox="1"/>
          <p:nvPr/>
        </p:nvSpPr>
        <p:spPr>
          <a:xfrm>
            <a:off x="5954967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9BB9C-8024-E095-A9EE-3BD29DF5652A}"/>
              </a:ext>
            </a:extLst>
          </p:cNvPr>
          <p:cNvSpPr txBox="1"/>
          <p:nvPr/>
        </p:nvSpPr>
        <p:spPr>
          <a:xfrm>
            <a:off x="2301698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6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39509-C606-ADEA-EC5F-280AC8B45010}"/>
              </a:ext>
            </a:extLst>
          </p:cNvPr>
          <p:cNvSpPr txBox="1"/>
          <p:nvPr/>
        </p:nvSpPr>
        <p:spPr>
          <a:xfrm>
            <a:off x="9464952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731BA-32AC-3321-63BF-80C6C3F86CF4}"/>
              </a:ext>
            </a:extLst>
          </p:cNvPr>
          <p:cNvSpPr txBox="1"/>
          <p:nvPr/>
        </p:nvSpPr>
        <p:spPr>
          <a:xfrm>
            <a:off x="4164401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	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A1933-1272-5740-699E-CBDF3168C7F0}"/>
              </a:ext>
            </a:extLst>
          </p:cNvPr>
          <p:cNvSpPr txBox="1"/>
          <p:nvPr/>
        </p:nvSpPr>
        <p:spPr>
          <a:xfrm>
            <a:off x="7746027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245CB7-9328-C28D-8F90-3AFE3D749405}"/>
              </a:ext>
            </a:extLst>
          </p:cNvPr>
          <p:cNvSpPr/>
          <p:nvPr/>
        </p:nvSpPr>
        <p:spPr>
          <a:xfrm>
            <a:off x="814388" y="2005627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79EDBA-95DD-7A04-90E2-05FAC4EA5710}"/>
              </a:ext>
            </a:extLst>
          </p:cNvPr>
          <p:cNvSpPr/>
          <p:nvPr/>
        </p:nvSpPr>
        <p:spPr>
          <a:xfrm>
            <a:off x="7977640" y="2005627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46A0FB5-6F95-0226-6EA6-0C2D14E212F3}"/>
              </a:ext>
            </a:extLst>
          </p:cNvPr>
          <p:cNvCxnSpPr>
            <a:stCxn id="18" idx="0"/>
            <a:endCxn id="19" idx="0"/>
          </p:cNvCxnSpPr>
          <p:nvPr/>
        </p:nvCxnSpPr>
        <p:spPr>
          <a:xfrm rot="5400000" flipH="1" flipV="1">
            <a:off x="6029359" y="-1575999"/>
            <a:ext cx="12700" cy="7163252"/>
          </a:xfrm>
          <a:prstGeom prst="bentConnector3">
            <a:avLst>
              <a:gd name="adj1" fmla="val 3262496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9221F4-1196-3B9F-987C-082DED86909D}"/>
              </a:ext>
            </a:extLst>
          </p:cNvPr>
          <p:cNvSpPr txBox="1"/>
          <p:nvPr/>
        </p:nvSpPr>
        <p:spPr>
          <a:xfrm>
            <a:off x="5120223" y="1624691"/>
            <a:ext cx="198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Used for Training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D1A95-87E6-8062-7220-F31376CC6827}"/>
              </a:ext>
            </a:extLst>
          </p:cNvPr>
          <p:cNvSpPr/>
          <p:nvPr/>
        </p:nvSpPr>
        <p:spPr>
          <a:xfrm>
            <a:off x="4481334" y="2005627"/>
            <a:ext cx="3266690" cy="319215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ABA0-0B27-6A57-239D-4B2E19813318}"/>
              </a:ext>
            </a:extLst>
          </p:cNvPr>
          <p:cNvSpPr txBox="1"/>
          <p:nvPr/>
        </p:nvSpPr>
        <p:spPr>
          <a:xfrm>
            <a:off x="4524454" y="5204136"/>
            <a:ext cx="317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Used for test generalization 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406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15D5439-5D56-C27A-1E41-02D42A874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 loss, accuracy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01795A-9261-3A1F-12AD-5CCF962B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4" y="1366837"/>
            <a:ext cx="5210175" cy="412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24CE08-F54A-312B-1DAD-F101A368B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171" y="1366837"/>
            <a:ext cx="5210175" cy="4124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1B358C-6436-0AC1-C576-4125FB4CF962}"/>
              </a:ext>
            </a:extLst>
          </p:cNvPr>
          <p:cNvSpPr txBox="1"/>
          <p:nvPr/>
        </p:nvSpPr>
        <p:spPr>
          <a:xfrm>
            <a:off x="3472918" y="5806242"/>
            <a:ext cx="524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 acc : 100%, Validation acc : 91.1% (max)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085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0.49913, acc : 91.101%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4CE986-4501-BB30-6DE3-EDB6E44A8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731" y="1956538"/>
            <a:ext cx="5062538" cy="44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40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ROC curve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28C5F3-17E7-0146-484D-C2524B9B2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179343"/>
            <a:ext cx="10782300" cy="2499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25B36-F418-E7D9-E484-B8F40FD5B412}"/>
              </a:ext>
            </a:extLst>
          </p:cNvPr>
          <p:cNvSpPr txBox="1"/>
          <p:nvPr/>
        </p:nvSpPr>
        <p:spPr>
          <a:xfrm>
            <a:off x="4541069" y="5806242"/>
            <a:ext cx="310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ROC AUC SCORE : 0.98625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424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Visualize Feature Maps Directly from Convolution Layers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Visualize Filters of First Convolution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BE628-01EF-E957-9F89-63ABE59D4C31}"/>
              </a:ext>
            </a:extLst>
          </p:cNvPr>
          <p:cNvSpPr txBox="1"/>
          <p:nvPr/>
        </p:nvSpPr>
        <p:spPr>
          <a:xfrm>
            <a:off x="5346630" y="1442337"/>
            <a:ext cx="153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 Image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C4C192-DA37-E6DA-EFB3-A6B28EDC2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630" y="1811669"/>
            <a:ext cx="1498740" cy="14740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D005BC-2856-1F10-4E2E-92B88692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3285723"/>
            <a:ext cx="9321800" cy="2675702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CF53F99-3C52-9B2C-C56D-21431FF556AE}"/>
              </a:ext>
            </a:extLst>
          </p:cNvPr>
          <p:cNvCxnSpPr>
            <a:endCxn id="20" idx="3"/>
          </p:cNvCxnSpPr>
          <p:nvPr/>
        </p:nvCxnSpPr>
        <p:spPr>
          <a:xfrm>
            <a:off x="1739900" y="4616450"/>
            <a:ext cx="9017000" cy="71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73341F-32D7-9D4F-816E-121A830CEA3C}"/>
              </a:ext>
            </a:extLst>
          </p:cNvPr>
          <p:cNvCxnSpPr>
            <a:cxnSpLocks/>
          </p:cNvCxnSpPr>
          <p:nvPr/>
        </p:nvCxnSpPr>
        <p:spPr>
          <a:xfrm flipV="1">
            <a:off x="2899833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B918AA8-3A7C-D5F0-D124-F0EC49DCEF48}"/>
              </a:ext>
            </a:extLst>
          </p:cNvPr>
          <p:cNvCxnSpPr>
            <a:cxnSpLocks/>
          </p:cNvCxnSpPr>
          <p:nvPr/>
        </p:nvCxnSpPr>
        <p:spPr>
          <a:xfrm flipV="1">
            <a:off x="4008966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297CC1C-2ABF-E6A3-727A-29BB798DF50B}"/>
              </a:ext>
            </a:extLst>
          </p:cNvPr>
          <p:cNvCxnSpPr>
            <a:cxnSpLocks/>
          </p:cNvCxnSpPr>
          <p:nvPr/>
        </p:nvCxnSpPr>
        <p:spPr>
          <a:xfrm flipV="1">
            <a:off x="5139266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69455E7-3D10-FCD0-00F6-45ACA67B5E73}"/>
              </a:ext>
            </a:extLst>
          </p:cNvPr>
          <p:cNvCxnSpPr>
            <a:cxnSpLocks/>
          </p:cNvCxnSpPr>
          <p:nvPr/>
        </p:nvCxnSpPr>
        <p:spPr>
          <a:xfrm flipV="1">
            <a:off x="6248400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CD0F28E-E238-5011-89DC-3AC93781A4BB}"/>
              </a:ext>
            </a:extLst>
          </p:cNvPr>
          <p:cNvCxnSpPr>
            <a:cxnSpLocks/>
          </p:cNvCxnSpPr>
          <p:nvPr/>
        </p:nvCxnSpPr>
        <p:spPr>
          <a:xfrm flipV="1">
            <a:off x="7401560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94ED3B-26A6-D6C1-0135-D70A0DC1B1D3}"/>
              </a:ext>
            </a:extLst>
          </p:cNvPr>
          <p:cNvCxnSpPr>
            <a:cxnSpLocks/>
          </p:cNvCxnSpPr>
          <p:nvPr/>
        </p:nvCxnSpPr>
        <p:spPr>
          <a:xfrm flipV="1">
            <a:off x="8514080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EADFD0E-3241-B725-5C86-FA66A9076C18}"/>
              </a:ext>
            </a:extLst>
          </p:cNvPr>
          <p:cNvCxnSpPr>
            <a:cxnSpLocks/>
          </p:cNvCxnSpPr>
          <p:nvPr/>
        </p:nvCxnSpPr>
        <p:spPr>
          <a:xfrm flipV="1">
            <a:off x="9591040" y="3500967"/>
            <a:ext cx="0" cy="22267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7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Deep transfer CNN Framework for </a:t>
            </a:r>
            <a:r>
              <a:rPr kumimoji="1" lang="en-US" altLang="ko-KR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eeg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 signal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52CC3AE-4FC5-EDAA-817A-1BFC6F46B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475" y="984738"/>
            <a:ext cx="7107475" cy="5482737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MI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시험 수행 시 뇌의 운동 피질에 관찰되는</a:t>
            </a:r>
            <a:b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</a:b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mu band(8~13Hz)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의 에너지 감소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(ERD)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하고</a:t>
            </a:r>
            <a:b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</a:b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beta band(13~30Hz)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의 에너지 증가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(ERS)</a:t>
            </a:r>
          </a:p>
          <a:p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Ref</a:t>
            </a:r>
          </a:p>
          <a:p>
            <a:pPr marL="0" indent="0">
              <a:buNone/>
            </a:pPr>
            <a:r>
              <a:rPr lang="en-US" altLang="ko-KR" sz="1600" dirty="0"/>
              <a:t>A novel deep learning approach for classification of EEG motor imagery signals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C8758C-CEB9-2CF3-E55E-589E72ACA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93" y="984738"/>
            <a:ext cx="3532682" cy="52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Visualize Feature Maps Directly from Convolution Layers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Filters of Last Convolution Layer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CD54DB-1E2F-00E7-FB1A-DC4C7CD1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692" y="1788384"/>
            <a:ext cx="1332616" cy="1310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8BE628-01EF-E957-9F89-63ABE59D4C31}"/>
              </a:ext>
            </a:extLst>
          </p:cNvPr>
          <p:cNvSpPr txBox="1"/>
          <p:nvPr/>
        </p:nvSpPr>
        <p:spPr>
          <a:xfrm>
            <a:off x="5346630" y="1442337"/>
            <a:ext cx="153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Input Image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1E7C1-BA8F-F84E-BA52-6379F16FD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304" y="3109031"/>
            <a:ext cx="6400800" cy="33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5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Grad-CAM(Class Activation Map)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D4B05A15-2FF3-910A-2A8D-F79F33899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71404" y="1708149"/>
            <a:ext cx="3441704" cy="3441702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2FE96C9-6FF0-7446-BA95-3506314C5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1" b="29801"/>
          <a:stretch/>
        </p:blipFill>
        <p:spPr bwMode="auto">
          <a:xfrm rot="16200000">
            <a:off x="5961052" y="3289351"/>
            <a:ext cx="2975782" cy="27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C14D27-091F-2BF4-36A2-6F94D0AAA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63" y="1941108"/>
            <a:ext cx="2975784" cy="29757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1B64CC-CE02-7E8E-D5E6-50DCA92DC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495" y="1941107"/>
            <a:ext cx="2975783" cy="2975783"/>
          </a:xfrm>
          <a:prstGeom prst="rect">
            <a:avLst/>
          </a:prstGeom>
        </p:spPr>
      </p:pic>
      <p:sp>
        <p:nvSpPr>
          <p:cNvPr id="14" name="십자형 13">
            <a:extLst>
              <a:ext uri="{FF2B5EF4-FFF2-40B4-BE49-F238E27FC236}">
                <a16:creationId xmlns:a16="http://schemas.microsoft.com/office/drawing/2014/main" id="{69AB2097-E319-5F8C-6933-EABEB1D0D1F9}"/>
              </a:ext>
            </a:extLst>
          </p:cNvPr>
          <p:cNvSpPr/>
          <p:nvPr/>
        </p:nvSpPr>
        <p:spPr>
          <a:xfrm>
            <a:off x="3571817" y="3218003"/>
            <a:ext cx="421994" cy="421994"/>
          </a:xfrm>
          <a:prstGeom prst="plus">
            <a:avLst>
              <a:gd name="adj" fmla="val 350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같음 기호 16">
            <a:extLst>
              <a:ext uri="{FF2B5EF4-FFF2-40B4-BE49-F238E27FC236}">
                <a16:creationId xmlns:a16="http://schemas.microsoft.com/office/drawing/2014/main" id="{7912C1CF-A8B8-4AB9-6761-4FC09FEF38F1}"/>
              </a:ext>
            </a:extLst>
          </p:cNvPr>
          <p:cNvSpPr/>
          <p:nvPr/>
        </p:nvSpPr>
        <p:spPr>
          <a:xfrm>
            <a:off x="7641260" y="3174997"/>
            <a:ext cx="508000" cy="5080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9FB191D-1B9E-E391-7BF3-81DEC08B8DEC}"/>
              </a:ext>
            </a:extLst>
          </p:cNvPr>
          <p:cNvSpPr/>
          <p:nvPr/>
        </p:nvSpPr>
        <p:spPr>
          <a:xfrm>
            <a:off x="9601200" y="3639997"/>
            <a:ext cx="412750" cy="4127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7CD5E7F-358C-8652-E350-65D8E7A817A5}"/>
              </a:ext>
            </a:extLst>
          </p:cNvPr>
          <p:cNvSpPr/>
          <p:nvPr/>
        </p:nvSpPr>
        <p:spPr>
          <a:xfrm>
            <a:off x="8772018" y="3998772"/>
            <a:ext cx="412750" cy="4127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2CA36C-45D7-9CE1-6630-C957F9DA8C2D}"/>
              </a:ext>
            </a:extLst>
          </p:cNvPr>
          <p:cNvSpPr/>
          <p:nvPr/>
        </p:nvSpPr>
        <p:spPr>
          <a:xfrm>
            <a:off x="10829352" y="1636572"/>
            <a:ext cx="412750" cy="4127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39EE842-323D-EB3C-A4E9-BEB370244620}"/>
              </a:ext>
            </a:extLst>
          </p:cNvPr>
          <p:cNvSpPr/>
          <p:nvPr/>
        </p:nvSpPr>
        <p:spPr>
          <a:xfrm>
            <a:off x="8619341" y="2859228"/>
            <a:ext cx="412750" cy="4127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148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Compare CNN model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26D82DF2-5E45-7202-B38A-95B1E045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en-US" altLang="ko-KR" dirty="0"/>
              <a:t>Overlap</a:t>
            </a:r>
            <a:r>
              <a:rPr lang="ko-KR" altLang="en-US" dirty="0"/>
              <a:t> </a:t>
            </a:r>
            <a:r>
              <a:rPr lang="en-US" altLang="ko-KR" dirty="0"/>
              <a:t>length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한 경우보다 </a:t>
            </a:r>
            <a:r>
              <a:rPr lang="en-US" altLang="ko-KR" dirty="0"/>
              <a:t>28</a:t>
            </a:r>
            <a:r>
              <a:rPr lang="ko-KR" altLang="en-US" dirty="0"/>
              <a:t>로 길게 설정하여 </a:t>
            </a:r>
            <a:r>
              <a:rPr lang="en-US" altLang="ko-KR" dirty="0"/>
              <a:t>Spectrogram</a:t>
            </a:r>
            <a:r>
              <a:rPr lang="ko-KR" altLang="en-US" dirty="0"/>
              <a:t>의 주파수 해상도를 높였을 때</a:t>
            </a:r>
            <a:r>
              <a:rPr lang="en-US" altLang="ko-KR" dirty="0"/>
              <a:t>, </a:t>
            </a:r>
            <a:r>
              <a:rPr lang="ko-KR" altLang="en-US" dirty="0"/>
              <a:t>도로 분류를 위한 </a:t>
            </a:r>
            <a:r>
              <a:rPr lang="en-US" altLang="ko-KR" dirty="0"/>
              <a:t>CNN </a:t>
            </a:r>
            <a:r>
              <a:rPr lang="ko-KR" altLang="en-US" dirty="0"/>
              <a:t>모델 학습 과정에서 </a:t>
            </a:r>
            <a:r>
              <a:rPr lang="en-US" altLang="ko-KR" dirty="0"/>
              <a:t>Overfitting</a:t>
            </a:r>
            <a:r>
              <a:rPr lang="ko-KR" altLang="en-US" dirty="0"/>
              <a:t>이 발생하지 않고 학습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검증 데이터에 고르게 일반화될 수 있었음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앞의 방식</a:t>
            </a:r>
            <a:r>
              <a:rPr lang="en-US" altLang="ko-KR" dirty="0"/>
              <a:t>(overlap = 0)</a:t>
            </a:r>
            <a:r>
              <a:rPr lang="ko-KR" altLang="en-US" dirty="0"/>
              <a:t>에서는 </a:t>
            </a:r>
            <a:r>
              <a:rPr lang="en-US" altLang="ko-KR" dirty="0"/>
              <a:t>Class Activation Map</a:t>
            </a:r>
            <a:r>
              <a:rPr lang="ko-KR" altLang="en-US" dirty="0"/>
              <a:t>이 저주파 영역에 형성된 것에 비해 현재 방식</a:t>
            </a:r>
            <a:r>
              <a:rPr lang="en-US" altLang="ko-KR" dirty="0"/>
              <a:t>(overlap = 28)</a:t>
            </a:r>
            <a:r>
              <a:rPr lang="ko-KR" altLang="en-US" dirty="0"/>
              <a:t>에서는 고주파 영역의 </a:t>
            </a:r>
            <a:r>
              <a:rPr lang="en-US" altLang="ko-KR" dirty="0"/>
              <a:t>feature</a:t>
            </a:r>
            <a:r>
              <a:rPr lang="ko-KR" altLang="en-US" dirty="0"/>
              <a:t>가 분류에 큰 영향을 미치는 것으로 확인됨</a:t>
            </a:r>
            <a:endParaRPr lang="en-US" altLang="ko-KR" dirty="0"/>
          </a:p>
          <a:p>
            <a:r>
              <a:rPr lang="ko-KR" altLang="en-US" dirty="0"/>
              <a:t>해당 결과는 더 다양한 테스트 이미지에 대한 결과 파악을 통한 검증 필요</a:t>
            </a:r>
            <a:endParaRPr lang="en-US" altLang="ko-KR" dirty="0"/>
          </a:p>
          <a:p>
            <a:r>
              <a:rPr lang="en-US" altLang="ko-KR" dirty="0"/>
              <a:t>Spectrogram </a:t>
            </a:r>
            <a:r>
              <a:rPr lang="ko-KR" altLang="en-US" dirty="0"/>
              <a:t>이미지가 </a:t>
            </a:r>
            <a:r>
              <a:rPr lang="en-US" altLang="ko-KR" dirty="0"/>
              <a:t>X,Y,Z </a:t>
            </a:r>
            <a:r>
              <a:rPr lang="ko-KR" altLang="en-US" dirty="0"/>
              <a:t>가속도를 하나의 이미지로 합친 것이기에 </a:t>
            </a:r>
            <a:r>
              <a:rPr lang="en-US" altLang="ko-KR" dirty="0"/>
              <a:t>Activation</a:t>
            </a:r>
            <a:r>
              <a:rPr lang="ko-KR" altLang="en-US" dirty="0"/>
              <a:t>되는 위치에 해당하는 값이 </a:t>
            </a:r>
            <a:r>
              <a:rPr lang="en-US" altLang="ko-KR" dirty="0"/>
              <a:t>X, Y, Z</a:t>
            </a:r>
            <a:r>
              <a:rPr lang="ko-KR" altLang="en-US" dirty="0"/>
              <a:t>축 중 어느 축의 데이터인지도 파악해볼 필요가 있어 보임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2699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Clustering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26D82DF2-5E45-7202-B38A-95B1E045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en-US" altLang="ko-KR" dirty="0"/>
              <a:t>PCA(linear dimensionality reduction) </a:t>
            </a:r>
            <a:r>
              <a:rPr lang="ko-KR" altLang="en-US" dirty="0"/>
              <a:t>혹은 </a:t>
            </a:r>
            <a:r>
              <a:rPr lang="en-US" altLang="ko-KR" dirty="0"/>
              <a:t>t-SNE(nonlinear dimensionality reduction)</a:t>
            </a:r>
            <a:r>
              <a:rPr lang="ko-KR" altLang="en-US" dirty="0"/>
              <a:t>을 사용하여 차원 축소 후 </a:t>
            </a:r>
            <a:r>
              <a:rPr lang="en-US" altLang="ko-KR" dirty="0"/>
              <a:t>2</a:t>
            </a:r>
            <a:r>
              <a:rPr lang="ko-KR" altLang="en-US" dirty="0"/>
              <a:t>차원에서 데이터 형태 파악</a:t>
            </a:r>
            <a:endParaRPr lang="en-US" altLang="ko-KR" dirty="0"/>
          </a:p>
          <a:p>
            <a:r>
              <a:rPr lang="ko-KR" altLang="en-US" dirty="0"/>
              <a:t>축소된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/>
              <a:t>feature</a:t>
            </a:r>
            <a:r>
              <a:rPr lang="ko-KR" altLang="en-US" dirty="0"/>
              <a:t>를 사용하여 </a:t>
            </a:r>
            <a:r>
              <a:rPr lang="en-US" altLang="ko-KR" dirty="0"/>
              <a:t>K-means Clustering </a:t>
            </a:r>
            <a:r>
              <a:rPr lang="ko-KR" altLang="en-US" dirty="0"/>
              <a:t>수행 </a:t>
            </a:r>
            <a:r>
              <a:rPr lang="en-US" altLang="ko-KR" dirty="0"/>
              <a:t>(</a:t>
            </a:r>
            <a:r>
              <a:rPr lang="en-US" altLang="ko-KR" dirty="0" err="1"/>
              <a:t>n_cluster</a:t>
            </a:r>
            <a:r>
              <a:rPr lang="en-US" altLang="ko-KR" dirty="0"/>
              <a:t> = 5)</a:t>
            </a:r>
          </a:p>
          <a:p>
            <a:r>
              <a:rPr lang="en-US" altLang="ko-KR" dirty="0"/>
              <a:t>Clustering</a:t>
            </a:r>
            <a:r>
              <a:rPr lang="ko-KR" altLang="en-US" dirty="0"/>
              <a:t>에 의해 구분된 클러스터와 그 클러스터에 속하는 데이터의 실제 도로 </a:t>
            </a:r>
            <a:r>
              <a:rPr lang="en-US" altLang="ko-KR" dirty="0"/>
              <a:t>label </a:t>
            </a:r>
            <a:r>
              <a:rPr lang="ko-KR" altLang="en-US" dirty="0"/>
              <a:t>파악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차원 축소 방법에 따른 </a:t>
            </a:r>
            <a:r>
              <a:rPr lang="en-US" altLang="ko-KR" dirty="0"/>
              <a:t>Clustering </a:t>
            </a:r>
            <a:r>
              <a:rPr lang="ko-KR" altLang="en-US" dirty="0"/>
              <a:t>결과 비교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차원 축소 후 </a:t>
            </a:r>
            <a:r>
              <a:rPr lang="en-US" altLang="ko-KR" dirty="0"/>
              <a:t>Clustering </a:t>
            </a:r>
            <a:r>
              <a:rPr lang="ko-KR" altLang="en-US" dirty="0"/>
              <a:t>수행</a:t>
            </a:r>
            <a:r>
              <a:rPr lang="en-US" altLang="ko-KR" dirty="0"/>
              <a:t>, Clustering </a:t>
            </a:r>
            <a:r>
              <a:rPr lang="ko-KR" altLang="en-US" dirty="0"/>
              <a:t>후 차원 축소 수행 결과 비교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b="1" dirty="0"/>
              <a:t>Overlap length </a:t>
            </a:r>
            <a:r>
              <a:rPr lang="ko-KR" altLang="en-US" b="1" dirty="0"/>
              <a:t>변경 이후 결과 확인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63076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1. Dimensionality reduction -&gt; Clustering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8ADE5D2-2326-F7F3-ED18-9AE61B5A8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Clustering results by dimensionality reduction method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41802D-6FE7-38F4-BB43-3C6E8C2A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758462"/>
            <a:ext cx="5467350" cy="411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89D270-4BC6-DE9D-321C-F579611D9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58462"/>
            <a:ext cx="55530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05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1. Dimensionality reduction -&gt; Clustering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AAF3894-4D09-0D36-27D8-2B6213AB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Compare actual labels to clustering results (PCA)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C844D-8009-40DA-4DD1-C8EE628A7EC2}"/>
              </a:ext>
            </a:extLst>
          </p:cNvPr>
          <p:cNvSpPr txBox="1"/>
          <p:nvPr/>
        </p:nvSpPr>
        <p:spPr>
          <a:xfrm>
            <a:off x="652305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E1491-2B4E-076F-2BFB-C0347F45DE43}"/>
              </a:ext>
            </a:extLst>
          </p:cNvPr>
          <p:cNvSpPr txBox="1"/>
          <p:nvPr/>
        </p:nvSpPr>
        <p:spPr>
          <a:xfrm>
            <a:off x="3066892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CE283-3E0F-5726-4CEA-70A17F64465F}"/>
              </a:ext>
            </a:extLst>
          </p:cNvPr>
          <p:cNvSpPr txBox="1"/>
          <p:nvPr/>
        </p:nvSpPr>
        <p:spPr>
          <a:xfrm>
            <a:off x="5513660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D8A9D-00BE-25FA-D81D-4280373B8219}"/>
              </a:ext>
            </a:extLst>
          </p:cNvPr>
          <p:cNvSpPr txBox="1"/>
          <p:nvPr/>
        </p:nvSpPr>
        <p:spPr>
          <a:xfrm>
            <a:off x="7960428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24B20-3FD9-74F0-104C-D9D14C4BDAA7}"/>
              </a:ext>
            </a:extLst>
          </p:cNvPr>
          <p:cNvSpPr txBox="1"/>
          <p:nvPr/>
        </p:nvSpPr>
        <p:spPr>
          <a:xfrm>
            <a:off x="10375016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7366C9-A032-1C2A-2875-52DD34BB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8238"/>
            <a:ext cx="12192000" cy="40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13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1. Dimensionality reduction -&gt; Clustering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AAF3894-4D09-0D36-27D8-2B6213AB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Compare actual labels to clustering results (t-SNE)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C844D-8009-40DA-4DD1-C8EE628A7EC2}"/>
              </a:ext>
            </a:extLst>
          </p:cNvPr>
          <p:cNvSpPr txBox="1"/>
          <p:nvPr/>
        </p:nvSpPr>
        <p:spPr>
          <a:xfrm>
            <a:off x="652305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E1491-2B4E-076F-2BFB-C0347F45DE43}"/>
              </a:ext>
            </a:extLst>
          </p:cNvPr>
          <p:cNvSpPr txBox="1"/>
          <p:nvPr/>
        </p:nvSpPr>
        <p:spPr>
          <a:xfrm>
            <a:off x="3066892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CE283-3E0F-5726-4CEA-70A17F64465F}"/>
              </a:ext>
            </a:extLst>
          </p:cNvPr>
          <p:cNvSpPr txBox="1"/>
          <p:nvPr/>
        </p:nvSpPr>
        <p:spPr>
          <a:xfrm>
            <a:off x="5513660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D8A9D-00BE-25FA-D81D-4280373B8219}"/>
              </a:ext>
            </a:extLst>
          </p:cNvPr>
          <p:cNvSpPr txBox="1"/>
          <p:nvPr/>
        </p:nvSpPr>
        <p:spPr>
          <a:xfrm>
            <a:off x="7960428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24B20-3FD9-74F0-104C-D9D14C4BDAA7}"/>
              </a:ext>
            </a:extLst>
          </p:cNvPr>
          <p:cNvSpPr txBox="1"/>
          <p:nvPr/>
        </p:nvSpPr>
        <p:spPr>
          <a:xfrm>
            <a:off x="10375016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BF2A58-2ADA-938C-1852-8A96E336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8238"/>
            <a:ext cx="12192000" cy="406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84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2. Clustering -&gt; Dimensionality reduction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AAF3894-4D09-0D36-27D8-2B6213AB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Compare actual labels to clustering results (Clustering Before </a:t>
            </a:r>
            <a:r>
              <a:rPr kumimoji="1" lang="en-US" altLang="ko-KR" sz="2000" dirty="0" err="1">
                <a:latin typeface="Helvetica" panose="020B0604020202030204" pitchFamily="34" charset="0"/>
                <a:cs typeface="Helvetica" panose="020B0604020202020204" pitchFamily="34" charset="0"/>
              </a:rPr>
              <a:t>Demensionality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 Reduction)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C844D-8009-40DA-4DD1-C8EE628A7EC2}"/>
              </a:ext>
            </a:extLst>
          </p:cNvPr>
          <p:cNvSpPr txBox="1"/>
          <p:nvPr/>
        </p:nvSpPr>
        <p:spPr>
          <a:xfrm>
            <a:off x="652305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E1491-2B4E-076F-2BFB-C0347F45DE43}"/>
              </a:ext>
            </a:extLst>
          </p:cNvPr>
          <p:cNvSpPr txBox="1"/>
          <p:nvPr/>
        </p:nvSpPr>
        <p:spPr>
          <a:xfrm>
            <a:off x="3066892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CE283-3E0F-5726-4CEA-70A17F64465F}"/>
              </a:ext>
            </a:extLst>
          </p:cNvPr>
          <p:cNvSpPr txBox="1"/>
          <p:nvPr/>
        </p:nvSpPr>
        <p:spPr>
          <a:xfrm>
            <a:off x="5513660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D8A9D-00BE-25FA-D81D-4280373B8219}"/>
              </a:ext>
            </a:extLst>
          </p:cNvPr>
          <p:cNvSpPr txBox="1"/>
          <p:nvPr/>
        </p:nvSpPr>
        <p:spPr>
          <a:xfrm>
            <a:off x="7960428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24B20-3FD9-74F0-104C-D9D14C4BDAA7}"/>
              </a:ext>
            </a:extLst>
          </p:cNvPr>
          <p:cNvSpPr txBox="1"/>
          <p:nvPr/>
        </p:nvSpPr>
        <p:spPr>
          <a:xfrm>
            <a:off x="10375016" y="5913048"/>
            <a:ext cx="116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Cluster 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FE09EE-B661-34BD-54DC-A7A5A3F3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4353"/>
            <a:ext cx="12192000" cy="403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2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2. Clustering -&gt; Dimensionality reduction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8ADE5D2-2326-F7F3-ED18-9AE61B5A8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Dimensionality Reduction result after Clustering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16F293-D41A-E690-94DE-A91E9B6C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" y="1978819"/>
            <a:ext cx="5467350" cy="411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26B303-9BDA-24CF-B669-01C612D88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63" y="1978819"/>
            <a:ext cx="55530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9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Clustering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983D92-8F18-5EC2-E262-98FA9E1D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모델에서의 결과와는 다르게 여전히 클러스터링 결과는 도로 노면을 분류할 수 있는 클래스로 나누어지고 있지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19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Deep transfer CNN Framework for </a:t>
            </a:r>
            <a:r>
              <a:rPr kumimoji="1" lang="en-US" altLang="ko-KR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eeg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 signal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4AFE4761-ABB5-C663-0CE8-21390485A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793" y="984738"/>
            <a:ext cx="10640157" cy="5482737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STFT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를 수행하여 얻은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Time-Frequency Spectrum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 중 운동 연상에 따라 </a:t>
            </a:r>
            <a:r>
              <a:rPr kumimoji="1" lang="ko-KR" altLang="en-US" sz="2000" b="1" dirty="0">
                <a:latin typeface="Helvetica" panose="020B0604020202030204" pitchFamily="34" charset="0"/>
                <a:cs typeface="Helvetica" panose="020B0604020202020204" pitchFamily="34" charset="0"/>
              </a:rPr>
              <a:t>주된 변화가 보이는 </a:t>
            </a:r>
            <a:r>
              <a:rPr kumimoji="1" lang="en-US" altLang="ko-KR" sz="2000" b="1" dirty="0">
                <a:latin typeface="Helvetica" panose="020B0604020202030204" pitchFamily="34" charset="0"/>
                <a:cs typeface="Helvetica" panose="020B0604020202020204" pitchFamily="34" charset="0"/>
              </a:rPr>
              <a:t>mu band, beta band</a:t>
            </a:r>
            <a:r>
              <a:rPr kumimoji="1" lang="ko-KR" altLang="en-US" sz="2000" b="1" dirty="0">
                <a:latin typeface="Helvetica" panose="020B0604020202030204" pitchFamily="34" charset="0"/>
                <a:cs typeface="Helvetica" panose="020B0604020202020204" pitchFamily="34" charset="0"/>
              </a:rPr>
              <a:t>의 정보만 보존하여 학습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시키는 방법 제시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7BB796-D300-CB18-A9F1-9D72015AA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609" y="1990081"/>
            <a:ext cx="7954782" cy="434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724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Future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B8B0A7CE-6A2E-910C-B79B-2F1B401C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en-US" altLang="ko-KR" dirty="0"/>
              <a:t>Reference, 0.1, 0.2 3</a:t>
            </a:r>
            <a:r>
              <a:rPr lang="ko-KR" altLang="en-US" dirty="0"/>
              <a:t>개 </a:t>
            </a:r>
            <a:r>
              <a:rPr lang="en-US" altLang="ko-KR" dirty="0"/>
              <a:t>Class </a:t>
            </a:r>
            <a:r>
              <a:rPr lang="ko-KR" altLang="en-US" dirty="0"/>
              <a:t>도로의 수집 데이터 사용하여 </a:t>
            </a:r>
            <a:r>
              <a:rPr lang="en-US" altLang="ko-KR" dirty="0"/>
              <a:t>Classification </a:t>
            </a:r>
            <a:r>
              <a:rPr lang="ko-KR" altLang="en-US" dirty="0"/>
              <a:t>시 결과 확인</a:t>
            </a:r>
            <a:endParaRPr lang="en-US" altLang="ko-KR" dirty="0"/>
          </a:p>
          <a:p>
            <a:r>
              <a:rPr lang="ko-KR" altLang="en-US" dirty="0"/>
              <a:t>특정 속도에서 수집된 데이터만 사용하여 </a:t>
            </a:r>
            <a:r>
              <a:rPr lang="en-US" altLang="ko-KR" dirty="0"/>
              <a:t>Classification </a:t>
            </a:r>
            <a:r>
              <a:rPr lang="ko-KR" altLang="en-US" dirty="0"/>
              <a:t>시 결과 확인</a:t>
            </a:r>
            <a:endParaRPr lang="en-US" altLang="ko-KR" dirty="0"/>
          </a:p>
          <a:p>
            <a:r>
              <a:rPr lang="en-US" altLang="ko-KR" dirty="0"/>
              <a:t>X, Y, Z</a:t>
            </a:r>
            <a:r>
              <a:rPr lang="ko-KR" altLang="en-US" dirty="0"/>
              <a:t>축 단일 가속도 사용 시 </a:t>
            </a:r>
            <a:r>
              <a:rPr lang="en-US" altLang="ko-KR" dirty="0"/>
              <a:t>Classification</a:t>
            </a:r>
            <a:r>
              <a:rPr lang="ko-KR" altLang="en-US" dirty="0"/>
              <a:t> 결과 확인</a:t>
            </a:r>
            <a:endParaRPr lang="en-US" altLang="ko-KR" dirty="0"/>
          </a:p>
          <a:p>
            <a:r>
              <a:rPr lang="ko-KR" altLang="en-US" dirty="0"/>
              <a:t>진입 전</a:t>
            </a:r>
            <a:r>
              <a:rPr lang="en-US" altLang="ko-KR" dirty="0"/>
              <a:t>/</a:t>
            </a:r>
            <a:r>
              <a:rPr lang="ko-KR" altLang="en-US" dirty="0"/>
              <a:t>후 </a:t>
            </a:r>
            <a:r>
              <a:rPr lang="en-US" altLang="ko-KR" dirty="0"/>
              <a:t>2</a:t>
            </a:r>
            <a:r>
              <a:rPr lang="ko-KR" altLang="en-US" dirty="0"/>
              <a:t>초 데이터를 제외하고 학습시켰을 때 </a:t>
            </a:r>
            <a:r>
              <a:rPr lang="en-US" altLang="ko-KR" dirty="0"/>
              <a:t>Classification</a:t>
            </a:r>
            <a:r>
              <a:rPr lang="ko-KR" altLang="en-US" dirty="0"/>
              <a:t> 결과 확인</a:t>
            </a:r>
            <a:endParaRPr lang="en-US" altLang="ko-KR" dirty="0"/>
          </a:p>
          <a:p>
            <a:r>
              <a:rPr lang="en-US" altLang="ko-KR" dirty="0"/>
              <a:t>Window length</a:t>
            </a:r>
            <a:r>
              <a:rPr lang="ko-KR" altLang="en-US" dirty="0"/>
              <a:t>를 증가시켜 더 높은 주파수 해상도 상 결과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226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Problem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983D92-8F18-5EC2-E262-98FA9E1D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en-US" altLang="ko-KR" dirty="0"/>
              <a:t>Spectrogram </a:t>
            </a:r>
            <a:r>
              <a:rPr lang="ko-KR" altLang="en-US" dirty="0"/>
              <a:t>이미지 생성 과정에서 </a:t>
            </a:r>
            <a:r>
              <a:rPr lang="en-US" altLang="ko-KR" dirty="0"/>
              <a:t>Overlap</a:t>
            </a:r>
            <a:r>
              <a:rPr lang="ko-KR" altLang="en-US" dirty="0"/>
              <a:t>만 변경했을 경우</a:t>
            </a:r>
            <a:r>
              <a:rPr lang="en-US" altLang="ko-KR" dirty="0"/>
              <a:t>, </a:t>
            </a:r>
            <a:r>
              <a:rPr lang="ko-KR" altLang="en-US" dirty="0"/>
              <a:t>실제 학습을 위해 사용되는 이미지의 수</a:t>
            </a:r>
            <a:r>
              <a:rPr lang="en-US" altLang="ko-KR" dirty="0"/>
              <a:t>(count)</a:t>
            </a:r>
            <a:r>
              <a:rPr lang="ko-KR" altLang="en-US" dirty="0"/>
              <a:t>에는 변화가 없어야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각 시험 데이터의 </a:t>
            </a:r>
            <a:r>
              <a:rPr lang="en-US" altLang="ko-KR" dirty="0"/>
              <a:t>0.5</a:t>
            </a:r>
            <a:r>
              <a:rPr lang="ko-KR" altLang="en-US" dirty="0"/>
              <a:t>초</a:t>
            </a:r>
            <a:r>
              <a:rPr lang="en-US" altLang="ko-KR" dirty="0"/>
              <a:t>(500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sample</a:t>
            </a:r>
            <a:r>
              <a:rPr lang="ko-KR" altLang="en-US" dirty="0"/>
              <a:t>을 사용하여 생성한 이미지기 때문에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현재 문서에서 정리한 결과의</a:t>
            </a:r>
            <a:r>
              <a:rPr lang="en-US" altLang="ko-KR" dirty="0"/>
              <a:t> train, test, validation </a:t>
            </a:r>
            <a:r>
              <a:rPr lang="ko-KR" altLang="en-US" dirty="0"/>
              <a:t>데이터셋의 수를 보면 </a:t>
            </a:r>
            <a:r>
              <a:rPr lang="en-US" altLang="ko-KR" dirty="0"/>
              <a:t>overlap 0</a:t>
            </a:r>
            <a:r>
              <a:rPr lang="ko-KR" altLang="en-US" dirty="0"/>
              <a:t>인 경우와 </a:t>
            </a:r>
            <a:r>
              <a:rPr lang="en-US" altLang="ko-KR" dirty="0"/>
              <a:t>28</a:t>
            </a:r>
            <a:r>
              <a:rPr lang="ko-KR" altLang="en-US" dirty="0"/>
              <a:t>인 경우에 데이터 수가 차이가 있음</a:t>
            </a:r>
            <a:endParaRPr lang="en-US" altLang="ko-KR" dirty="0"/>
          </a:p>
          <a:p>
            <a:r>
              <a:rPr lang="ko-KR" altLang="en-US" dirty="0"/>
              <a:t>원인 파악 결과 </a:t>
            </a:r>
            <a:r>
              <a:rPr lang="en-US" altLang="ko-KR" dirty="0"/>
              <a:t>Amazon S3 </a:t>
            </a:r>
            <a:r>
              <a:rPr lang="ko-KR" altLang="en-US" dirty="0"/>
              <a:t>서버에 </a:t>
            </a:r>
            <a:r>
              <a:rPr lang="ko-KR" altLang="en-US" dirty="0" err="1"/>
              <a:t>전처리된</a:t>
            </a:r>
            <a:r>
              <a:rPr lang="ko-KR" altLang="en-US" dirty="0"/>
              <a:t> 데이터 저장 형식을 </a:t>
            </a:r>
            <a:r>
              <a:rPr lang="en-US" altLang="ko-KR" dirty="0"/>
              <a:t>csv</a:t>
            </a:r>
            <a:r>
              <a:rPr lang="ko-KR" altLang="en-US" dirty="0"/>
              <a:t>에서 </a:t>
            </a:r>
            <a:r>
              <a:rPr lang="en-US" altLang="ko-KR" dirty="0"/>
              <a:t>parquet</a:t>
            </a:r>
            <a:r>
              <a:rPr lang="ko-KR" altLang="en-US" dirty="0"/>
              <a:t>으로 변환하는 기능 적용 과정에서 동일한 이미지셋이 </a:t>
            </a:r>
            <a:r>
              <a:rPr lang="en-US" altLang="ko-KR" dirty="0"/>
              <a:t>2</a:t>
            </a:r>
            <a:r>
              <a:rPr lang="ko-KR" altLang="en-US" dirty="0"/>
              <a:t>번 중복해서 포함된 것으로 파악됨</a:t>
            </a:r>
            <a:endParaRPr lang="en-US" altLang="ko-KR" dirty="0"/>
          </a:p>
          <a:p>
            <a:r>
              <a:rPr lang="ko-KR" altLang="en-US" dirty="0"/>
              <a:t>따라서 위에서 확인한 </a:t>
            </a:r>
            <a:r>
              <a:rPr lang="en-US" altLang="ko-KR" dirty="0"/>
              <a:t>overlap 0</a:t>
            </a:r>
            <a:r>
              <a:rPr lang="ko-KR" altLang="en-US" dirty="0"/>
              <a:t>인 이미지를 사용한 모델 예측 결과와 </a:t>
            </a:r>
            <a:r>
              <a:rPr lang="en-US" altLang="ko-KR" dirty="0"/>
              <a:t>overlap 28</a:t>
            </a:r>
            <a:r>
              <a:rPr lang="ko-KR" altLang="en-US" dirty="0"/>
              <a:t>인 이미지를 사용한 결과는 잘못 분석된 내용</a:t>
            </a:r>
            <a:endParaRPr lang="en-US" altLang="ko-KR" dirty="0"/>
          </a:p>
          <a:p>
            <a:r>
              <a:rPr lang="ko-KR" altLang="en-US" dirty="0"/>
              <a:t>해당 문제를 해결하여 다시 결과를 파악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033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 Model Configuration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823627-A859-F227-2DA6-9ECE8930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1443199"/>
            <a:ext cx="10367962" cy="36298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740149-18C1-EE18-B375-BF52F1D99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889093"/>
              </p:ext>
            </p:extLst>
          </p:nvPr>
        </p:nvGraphicFramePr>
        <p:xfrm>
          <a:off x="947670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63057D-53B4-2BAF-7C00-0CCEBBEF844E}"/>
              </a:ext>
            </a:extLst>
          </p:cNvPr>
          <p:cNvSpPr txBox="1"/>
          <p:nvPr/>
        </p:nvSpPr>
        <p:spPr>
          <a:xfrm>
            <a:off x="1090952" y="2233835"/>
            <a:ext cx="273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train image</a:t>
            </a:r>
            <a:endParaRPr lang="ko-KR" altLang="en-US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54343E0-AD71-1F94-BBE9-929DF42D3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030225"/>
              </p:ext>
            </p:extLst>
          </p:nvPr>
        </p:nvGraphicFramePr>
        <p:xfrm>
          <a:off x="4600937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31D564C-AD51-2654-1869-10720E73C0F5}"/>
              </a:ext>
            </a:extLst>
          </p:cNvPr>
          <p:cNvSpPr txBox="1"/>
          <p:nvPr/>
        </p:nvSpPr>
        <p:spPr>
          <a:xfrm>
            <a:off x="4794426" y="2233835"/>
            <a:ext cx="26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test image</a:t>
            </a:r>
            <a:endParaRPr lang="ko-KR" altLang="en-US" dirty="0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58123038-056A-28E0-9A43-E8F25988E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152804"/>
              </p:ext>
            </p:extLst>
          </p:nvPr>
        </p:nvGraphicFramePr>
        <p:xfrm>
          <a:off x="8110923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B9CB4B-D9D1-9053-954C-4E4EA03CE670}"/>
              </a:ext>
            </a:extLst>
          </p:cNvPr>
          <p:cNvSpPr txBox="1"/>
          <p:nvPr/>
        </p:nvSpPr>
        <p:spPr>
          <a:xfrm>
            <a:off x="8250518" y="2233835"/>
            <a:ext cx="27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valid image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535FB-D121-3203-2157-06F202960F9C}"/>
              </a:ext>
            </a:extLst>
          </p:cNvPr>
          <p:cNvSpPr txBox="1"/>
          <p:nvPr/>
        </p:nvSpPr>
        <p:spPr>
          <a:xfrm>
            <a:off x="5551812" y="5806242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Ratio(%)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610D7-43C7-22CD-CBBC-02EFD2AE30CB}"/>
              </a:ext>
            </a:extLst>
          </p:cNvPr>
          <p:cNvSpPr txBox="1"/>
          <p:nvPr/>
        </p:nvSpPr>
        <p:spPr>
          <a:xfrm>
            <a:off x="5954967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9BB9C-8024-E095-A9EE-3BD29DF5652A}"/>
              </a:ext>
            </a:extLst>
          </p:cNvPr>
          <p:cNvSpPr txBox="1"/>
          <p:nvPr/>
        </p:nvSpPr>
        <p:spPr>
          <a:xfrm>
            <a:off x="2301698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6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39509-C606-ADEA-EC5F-280AC8B45010}"/>
              </a:ext>
            </a:extLst>
          </p:cNvPr>
          <p:cNvSpPr txBox="1"/>
          <p:nvPr/>
        </p:nvSpPr>
        <p:spPr>
          <a:xfrm>
            <a:off x="9464952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731BA-32AC-3321-63BF-80C6C3F86CF4}"/>
              </a:ext>
            </a:extLst>
          </p:cNvPr>
          <p:cNvSpPr txBox="1"/>
          <p:nvPr/>
        </p:nvSpPr>
        <p:spPr>
          <a:xfrm>
            <a:off x="4164401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	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A1933-1272-5740-699E-CBDF3168C7F0}"/>
              </a:ext>
            </a:extLst>
          </p:cNvPr>
          <p:cNvSpPr txBox="1"/>
          <p:nvPr/>
        </p:nvSpPr>
        <p:spPr>
          <a:xfrm>
            <a:off x="7746027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245CB7-9328-C28D-8F90-3AFE3D749405}"/>
              </a:ext>
            </a:extLst>
          </p:cNvPr>
          <p:cNvSpPr/>
          <p:nvPr/>
        </p:nvSpPr>
        <p:spPr>
          <a:xfrm>
            <a:off x="814388" y="2233834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79EDBA-95DD-7A04-90E2-05FAC4EA5710}"/>
              </a:ext>
            </a:extLst>
          </p:cNvPr>
          <p:cNvSpPr/>
          <p:nvPr/>
        </p:nvSpPr>
        <p:spPr>
          <a:xfrm>
            <a:off x="7977640" y="2233834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46A0FB5-6F95-0226-6EA6-0C2D14E212F3}"/>
              </a:ext>
            </a:extLst>
          </p:cNvPr>
          <p:cNvCxnSpPr>
            <a:stCxn id="18" idx="0"/>
            <a:endCxn id="19" idx="0"/>
          </p:cNvCxnSpPr>
          <p:nvPr/>
        </p:nvCxnSpPr>
        <p:spPr>
          <a:xfrm rot="5400000" flipH="1" flipV="1">
            <a:off x="6029359" y="-1347792"/>
            <a:ext cx="12700" cy="7163252"/>
          </a:xfrm>
          <a:prstGeom prst="bentConnector3">
            <a:avLst>
              <a:gd name="adj1" fmla="val 3262496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9221F4-1196-3B9F-987C-082DED86909D}"/>
              </a:ext>
            </a:extLst>
          </p:cNvPr>
          <p:cNvSpPr txBox="1"/>
          <p:nvPr/>
        </p:nvSpPr>
        <p:spPr>
          <a:xfrm>
            <a:off x="5120223" y="1852898"/>
            <a:ext cx="198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Used for Training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D1A95-87E6-8062-7220-F31376CC6827}"/>
              </a:ext>
            </a:extLst>
          </p:cNvPr>
          <p:cNvSpPr/>
          <p:nvPr/>
        </p:nvSpPr>
        <p:spPr>
          <a:xfrm>
            <a:off x="4481334" y="2233834"/>
            <a:ext cx="3266690" cy="319215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ABA0-0B27-6A57-239D-4B2E19813318}"/>
              </a:ext>
            </a:extLst>
          </p:cNvPr>
          <p:cNvSpPr txBox="1"/>
          <p:nvPr/>
        </p:nvSpPr>
        <p:spPr>
          <a:xfrm>
            <a:off x="4524454" y="5432343"/>
            <a:ext cx="317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Used for test generalization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0737840-569A-7CBD-C6D7-1CE2B0FCE329}"/>
              </a:ext>
            </a:extLst>
          </p:cNvPr>
          <p:cNvSpPr txBox="1">
            <a:spLocks/>
          </p:cNvSpPr>
          <p:nvPr/>
        </p:nvSpPr>
        <p:spPr>
          <a:xfrm>
            <a:off x="912019" y="991088"/>
            <a:ext cx="10367962" cy="3629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Overlap 0, used Pillow package</a:t>
            </a:r>
          </a:p>
        </p:txBody>
      </p:sp>
    </p:spTree>
    <p:extLst>
      <p:ext uri="{BB962C8B-B14F-4D97-AF65-F5344CB8AC3E}">
        <p14:creationId xmlns:p14="http://schemas.microsoft.com/office/powerpoint/2010/main" val="1344548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264E9A9-7833-1B41-68BE-29C76BE4B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33" y="1516855"/>
            <a:ext cx="5295900" cy="4124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2A8ACA-3C6F-5458-C4A9-8D210AB9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3" y="1516855"/>
            <a:ext cx="5210175" cy="412432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15D5439-5D56-C27A-1E41-02D42A874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 loss, accuracy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95C229-E28F-B3AB-5879-B4884B6CC57B}"/>
              </a:ext>
            </a:extLst>
          </p:cNvPr>
          <p:cNvSpPr/>
          <p:nvPr/>
        </p:nvSpPr>
        <p:spPr>
          <a:xfrm>
            <a:off x="4379118" y="5014913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DF8DC9-76AE-6EF4-E269-C736134F3D73}"/>
              </a:ext>
            </a:extLst>
          </p:cNvPr>
          <p:cNvSpPr/>
          <p:nvPr/>
        </p:nvSpPr>
        <p:spPr>
          <a:xfrm>
            <a:off x="6875461" y="2071688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61F72F-5C0F-FE44-0D97-31EA98A417F0}"/>
              </a:ext>
            </a:extLst>
          </p:cNvPr>
          <p:cNvSpPr txBox="1"/>
          <p:nvPr/>
        </p:nvSpPr>
        <p:spPr>
          <a:xfrm>
            <a:off x="5462818" y="729736"/>
            <a:ext cx="13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Overfitting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C9D87-C19F-9E23-D344-8B24E96A91C4}"/>
              </a:ext>
            </a:extLst>
          </p:cNvPr>
          <p:cNvSpPr txBox="1"/>
          <p:nvPr/>
        </p:nvSpPr>
        <p:spPr>
          <a:xfrm>
            <a:off x="3762261" y="5806242"/>
            <a:ext cx="466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 acc : 100%, Validation acc : 62.71%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631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014628F-8873-465C-95B7-E5462087BB46}"/>
              </a:ext>
            </a:extLst>
          </p:cNvPr>
          <p:cNvSpPr txBox="1">
            <a:spLocks/>
          </p:cNvSpPr>
          <p:nvPr/>
        </p:nvSpPr>
        <p:spPr>
          <a:xfrm>
            <a:off x="912019" y="984738"/>
            <a:ext cx="10367962" cy="415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2.9267, acc : 59.745%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CCA37B-DD9F-57AF-F1E1-0B74591A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5932158"/>
            <a:ext cx="10367962" cy="63850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Reference,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0.1,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0.2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 도로는 비교적 잘 구분하는 편이나 이에 비해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0.4, 0.7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도로는 상대적으로 잘 구분하지 못함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EA3EEFD-44EB-C14B-F64E-3282444C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701" y="1336448"/>
            <a:ext cx="5062538" cy="45368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00B0C9A-A0C8-2668-F99E-6C5A24950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4" y="1336448"/>
            <a:ext cx="5062538" cy="45368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88DF6A-64F9-650E-BD3C-BBF249C8B5C6}"/>
              </a:ext>
            </a:extLst>
          </p:cNvPr>
          <p:cNvSpPr/>
          <p:nvPr/>
        </p:nvSpPr>
        <p:spPr>
          <a:xfrm>
            <a:off x="1492617" y="1455755"/>
            <a:ext cx="923540" cy="4086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36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ROC 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25B36-F418-E7D9-E484-B8F40FD5B412}"/>
              </a:ext>
            </a:extLst>
          </p:cNvPr>
          <p:cNvSpPr txBox="1"/>
          <p:nvPr/>
        </p:nvSpPr>
        <p:spPr>
          <a:xfrm>
            <a:off x="4541069" y="5806242"/>
            <a:ext cx="310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ROC AUC SCORE : 0.85330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CCA220-7574-93C1-AEC0-F07C3A402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8" y="2275385"/>
            <a:ext cx="10367962" cy="24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78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Grad-CAM(Class Activation Map)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E07CC5-E275-5C49-9B3C-F84C1FC2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571625"/>
            <a:ext cx="116014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0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 Model Configuration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823627-A859-F227-2DA6-9ECE8930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1443199"/>
            <a:ext cx="10367962" cy="36298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740149-18C1-EE18-B375-BF52F1D99B24}"/>
              </a:ext>
            </a:extLst>
          </p:cNvPr>
          <p:cNvGraphicFramePr>
            <a:graphicFrameLocks noGrp="1"/>
          </p:cNvGraphicFramePr>
          <p:nvPr/>
        </p:nvGraphicFramePr>
        <p:xfrm>
          <a:off x="947670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63057D-53B4-2BAF-7C00-0CCEBBEF844E}"/>
              </a:ext>
            </a:extLst>
          </p:cNvPr>
          <p:cNvSpPr txBox="1"/>
          <p:nvPr/>
        </p:nvSpPr>
        <p:spPr>
          <a:xfrm>
            <a:off x="1090952" y="2233835"/>
            <a:ext cx="273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train image</a:t>
            </a:r>
            <a:endParaRPr lang="ko-KR" altLang="en-US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54343E0-AD71-1F94-BBE9-929DF42D35AC}"/>
              </a:ext>
            </a:extLst>
          </p:cNvPr>
          <p:cNvGraphicFramePr>
            <a:graphicFrameLocks noGrp="1"/>
          </p:cNvGraphicFramePr>
          <p:nvPr/>
        </p:nvGraphicFramePr>
        <p:xfrm>
          <a:off x="4600937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31D564C-AD51-2654-1869-10720E73C0F5}"/>
              </a:ext>
            </a:extLst>
          </p:cNvPr>
          <p:cNvSpPr txBox="1"/>
          <p:nvPr/>
        </p:nvSpPr>
        <p:spPr>
          <a:xfrm>
            <a:off x="4794426" y="2233835"/>
            <a:ext cx="26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test image</a:t>
            </a:r>
            <a:endParaRPr lang="ko-KR" altLang="en-US" dirty="0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58123038-056A-28E0-9A43-E8F25988E93C}"/>
              </a:ext>
            </a:extLst>
          </p:cNvPr>
          <p:cNvGraphicFramePr>
            <a:graphicFrameLocks noGrp="1"/>
          </p:cNvGraphicFramePr>
          <p:nvPr/>
        </p:nvGraphicFramePr>
        <p:xfrm>
          <a:off x="8110923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B9CB4B-D9D1-9053-954C-4E4EA03CE670}"/>
              </a:ext>
            </a:extLst>
          </p:cNvPr>
          <p:cNvSpPr txBox="1"/>
          <p:nvPr/>
        </p:nvSpPr>
        <p:spPr>
          <a:xfrm>
            <a:off x="8250518" y="2233835"/>
            <a:ext cx="27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valid image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535FB-D121-3203-2157-06F202960F9C}"/>
              </a:ext>
            </a:extLst>
          </p:cNvPr>
          <p:cNvSpPr txBox="1"/>
          <p:nvPr/>
        </p:nvSpPr>
        <p:spPr>
          <a:xfrm>
            <a:off x="5551812" y="5806242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Ratio(%)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610D7-43C7-22CD-CBBC-02EFD2AE30CB}"/>
              </a:ext>
            </a:extLst>
          </p:cNvPr>
          <p:cNvSpPr txBox="1"/>
          <p:nvPr/>
        </p:nvSpPr>
        <p:spPr>
          <a:xfrm>
            <a:off x="5954967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9BB9C-8024-E095-A9EE-3BD29DF5652A}"/>
              </a:ext>
            </a:extLst>
          </p:cNvPr>
          <p:cNvSpPr txBox="1"/>
          <p:nvPr/>
        </p:nvSpPr>
        <p:spPr>
          <a:xfrm>
            <a:off x="2301698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6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39509-C606-ADEA-EC5F-280AC8B45010}"/>
              </a:ext>
            </a:extLst>
          </p:cNvPr>
          <p:cNvSpPr txBox="1"/>
          <p:nvPr/>
        </p:nvSpPr>
        <p:spPr>
          <a:xfrm>
            <a:off x="9464952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731BA-32AC-3321-63BF-80C6C3F86CF4}"/>
              </a:ext>
            </a:extLst>
          </p:cNvPr>
          <p:cNvSpPr txBox="1"/>
          <p:nvPr/>
        </p:nvSpPr>
        <p:spPr>
          <a:xfrm>
            <a:off x="4164401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	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A1933-1272-5740-699E-CBDF3168C7F0}"/>
              </a:ext>
            </a:extLst>
          </p:cNvPr>
          <p:cNvSpPr txBox="1"/>
          <p:nvPr/>
        </p:nvSpPr>
        <p:spPr>
          <a:xfrm>
            <a:off x="7746027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245CB7-9328-C28D-8F90-3AFE3D749405}"/>
              </a:ext>
            </a:extLst>
          </p:cNvPr>
          <p:cNvSpPr/>
          <p:nvPr/>
        </p:nvSpPr>
        <p:spPr>
          <a:xfrm>
            <a:off x="814388" y="2233834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79EDBA-95DD-7A04-90E2-05FAC4EA5710}"/>
              </a:ext>
            </a:extLst>
          </p:cNvPr>
          <p:cNvSpPr/>
          <p:nvPr/>
        </p:nvSpPr>
        <p:spPr>
          <a:xfrm>
            <a:off x="7977640" y="2233834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46A0FB5-6F95-0226-6EA6-0C2D14E212F3}"/>
              </a:ext>
            </a:extLst>
          </p:cNvPr>
          <p:cNvCxnSpPr>
            <a:stCxn id="18" idx="0"/>
            <a:endCxn id="19" idx="0"/>
          </p:cNvCxnSpPr>
          <p:nvPr/>
        </p:nvCxnSpPr>
        <p:spPr>
          <a:xfrm rot="5400000" flipH="1" flipV="1">
            <a:off x="6029359" y="-1347792"/>
            <a:ext cx="12700" cy="7163252"/>
          </a:xfrm>
          <a:prstGeom prst="bentConnector3">
            <a:avLst>
              <a:gd name="adj1" fmla="val 3262496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9221F4-1196-3B9F-987C-082DED86909D}"/>
              </a:ext>
            </a:extLst>
          </p:cNvPr>
          <p:cNvSpPr txBox="1"/>
          <p:nvPr/>
        </p:nvSpPr>
        <p:spPr>
          <a:xfrm>
            <a:off x="5120223" y="1852898"/>
            <a:ext cx="198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Used for Training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D1A95-87E6-8062-7220-F31376CC6827}"/>
              </a:ext>
            </a:extLst>
          </p:cNvPr>
          <p:cNvSpPr/>
          <p:nvPr/>
        </p:nvSpPr>
        <p:spPr>
          <a:xfrm>
            <a:off x="4481334" y="2233834"/>
            <a:ext cx="3266690" cy="319215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ABA0-0B27-6A57-239D-4B2E19813318}"/>
              </a:ext>
            </a:extLst>
          </p:cNvPr>
          <p:cNvSpPr txBox="1"/>
          <p:nvPr/>
        </p:nvSpPr>
        <p:spPr>
          <a:xfrm>
            <a:off x="4524454" y="5432343"/>
            <a:ext cx="317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Used for test generalization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0737840-569A-7CBD-C6D7-1CE2B0FCE329}"/>
              </a:ext>
            </a:extLst>
          </p:cNvPr>
          <p:cNvSpPr txBox="1">
            <a:spLocks/>
          </p:cNvSpPr>
          <p:nvPr/>
        </p:nvSpPr>
        <p:spPr>
          <a:xfrm>
            <a:off x="912019" y="991088"/>
            <a:ext cx="10367962" cy="3629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Overlap 28, used Pillow package</a:t>
            </a:r>
          </a:p>
        </p:txBody>
      </p:sp>
    </p:spTree>
    <p:extLst>
      <p:ext uri="{BB962C8B-B14F-4D97-AF65-F5344CB8AC3E}">
        <p14:creationId xmlns:p14="http://schemas.microsoft.com/office/powerpoint/2010/main" val="590322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05267A8-1EC6-2938-B676-87F3A0FC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33" y="1516855"/>
            <a:ext cx="5295900" cy="4124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04137B-3020-8535-7D2D-007E04C54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3" y="1516855"/>
            <a:ext cx="5210175" cy="412432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15D5439-5D56-C27A-1E41-02D42A874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 loss, accuracy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95C229-E28F-B3AB-5879-B4884B6CC57B}"/>
              </a:ext>
            </a:extLst>
          </p:cNvPr>
          <p:cNvSpPr/>
          <p:nvPr/>
        </p:nvSpPr>
        <p:spPr>
          <a:xfrm>
            <a:off x="4379118" y="5014913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DF8DC9-76AE-6EF4-E269-C736134F3D73}"/>
              </a:ext>
            </a:extLst>
          </p:cNvPr>
          <p:cNvSpPr/>
          <p:nvPr/>
        </p:nvSpPr>
        <p:spPr>
          <a:xfrm>
            <a:off x="6875461" y="2071688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61F72F-5C0F-FE44-0D97-31EA98A417F0}"/>
              </a:ext>
            </a:extLst>
          </p:cNvPr>
          <p:cNvSpPr txBox="1"/>
          <p:nvPr/>
        </p:nvSpPr>
        <p:spPr>
          <a:xfrm>
            <a:off x="5462818" y="729736"/>
            <a:ext cx="13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Overfitting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C9D87-C19F-9E23-D344-8B24E96A91C4}"/>
              </a:ext>
            </a:extLst>
          </p:cNvPr>
          <p:cNvSpPr txBox="1"/>
          <p:nvPr/>
        </p:nvSpPr>
        <p:spPr>
          <a:xfrm>
            <a:off x="3762261" y="5806242"/>
            <a:ext cx="466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 acc : 100%, Validation acc : 66.53%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337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014628F-8873-465C-95B7-E5462087BB46}"/>
              </a:ext>
            </a:extLst>
          </p:cNvPr>
          <p:cNvSpPr txBox="1">
            <a:spLocks/>
          </p:cNvSpPr>
          <p:nvPr/>
        </p:nvSpPr>
        <p:spPr>
          <a:xfrm>
            <a:off x="912019" y="984738"/>
            <a:ext cx="10367962" cy="54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2.17558, acc : 66.949%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EE8F9C-A1D1-17AC-8124-ADBEEEE8D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99" y="1336449"/>
            <a:ext cx="5062538" cy="4536813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CCA37B-DD9F-57AF-F1E1-0B74591A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5932158"/>
            <a:ext cx="10367962" cy="63850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0.1, 0.2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도로를 구분하는 성능은 개선되었으나 다른 도로들은 오히려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overlap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0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인 경우보다</a:t>
            </a:r>
            <a:b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</a:b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구분해내지 못함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633411-B2F1-E720-79E1-81234662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4" y="1336449"/>
            <a:ext cx="5062538" cy="44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6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Deep transfer CNN Framework for </a:t>
            </a:r>
            <a:r>
              <a:rPr kumimoji="1" lang="en-US" altLang="ko-KR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eeg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 signal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4AFE4761-ABB5-C663-0CE8-21390485A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793" y="984738"/>
            <a:ext cx="10640157" cy="5482737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검증 시험에서 더 나은 성능을 제공하였기 때문에 선행 연구에서 정의하는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Mu band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와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beta band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의 범위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(8~13Hz, 13~30Hz)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를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(4~14Hz, 16~32Hz)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로 재정의하여 사용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3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극에서 나오는 뇌파 신호에 대해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STFT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계산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lvl="1"/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500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개의 신호가 있는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2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초 길이 시계열 사용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lvl="1"/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Window size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는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64, Overlap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은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50</a:t>
            </a:r>
          </a:p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STFT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에 의해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257x32(?)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크기의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3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개 스펙트럼 이미지 생성됨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lvl="1"/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여기서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뮤 밴드는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20x32(?),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베타 밴드는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33x32(?)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크기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제안하는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VGG16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모델의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input size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가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224x224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이기 때문에 뮤 밴드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,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베타 밴드 이미지 크기를 각각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112x244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로 조정하여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224x224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이미지 생성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lvl="1"/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58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ROC 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25B36-F418-E7D9-E484-B8F40FD5B412}"/>
              </a:ext>
            </a:extLst>
          </p:cNvPr>
          <p:cNvSpPr txBox="1"/>
          <p:nvPr/>
        </p:nvSpPr>
        <p:spPr>
          <a:xfrm>
            <a:off x="4541070" y="5806242"/>
            <a:ext cx="310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ROC AUC SCORE : 0.88414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069D4D-92B8-4681-A442-C3524618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8" y="2275385"/>
            <a:ext cx="10367962" cy="24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8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Grad-CAM(Class Activation Map)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05DDB05-A887-F076-B993-2840FA2FD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5932158"/>
            <a:ext cx="10367962" cy="638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Class Activation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은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Overlap 0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인 경우와 거의 유사함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D9FD95-F55B-D8FF-3C6B-BF67C01F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571625"/>
            <a:ext cx="116014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1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983D92-8F18-5EC2-E262-98FA9E1D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en-US" altLang="ko-KR" dirty="0"/>
              <a:t>Spectrogram </a:t>
            </a:r>
            <a:r>
              <a:rPr lang="ko-KR" altLang="en-US" dirty="0"/>
              <a:t>생성 시 </a:t>
            </a:r>
            <a:r>
              <a:rPr lang="en-US" altLang="ko-KR" dirty="0"/>
              <a:t>Overlap 0</a:t>
            </a:r>
            <a:r>
              <a:rPr lang="ko-KR" altLang="en-US" dirty="0"/>
              <a:t>인 경우와 </a:t>
            </a:r>
            <a:r>
              <a:rPr lang="en-US" altLang="ko-KR" dirty="0"/>
              <a:t>28</a:t>
            </a:r>
            <a:r>
              <a:rPr lang="ko-KR" altLang="en-US" dirty="0"/>
              <a:t>인 경우 모두 </a:t>
            </a:r>
            <a:r>
              <a:rPr lang="en-US" altLang="ko-KR" dirty="0"/>
              <a:t>Reference, 0.1, 0.2 </a:t>
            </a:r>
            <a:r>
              <a:rPr lang="ko-KR" altLang="en-US" dirty="0"/>
              <a:t>도로는 비교적 구분이 가능하나 </a:t>
            </a:r>
            <a:r>
              <a:rPr lang="en-US" altLang="ko-KR" dirty="0"/>
              <a:t>0.4, 0.7 </a:t>
            </a:r>
            <a:r>
              <a:rPr lang="ko-KR" altLang="en-US" dirty="0"/>
              <a:t>도로의 경우에는 성능이 떨어짐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01307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PIL vs OpenCV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983D92-8F18-5EC2-E262-98FA9E1D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ClientPC</a:t>
            </a:r>
            <a:r>
              <a:rPr lang="en-US" altLang="ko-KR" dirty="0"/>
              <a:t> SW</a:t>
            </a:r>
            <a:r>
              <a:rPr lang="ko-KR" altLang="en-US" dirty="0"/>
              <a:t>와 통합하여 실시간으로 도로를 분류하는 </a:t>
            </a:r>
            <a:r>
              <a:rPr lang="en-US" altLang="ko-KR" dirty="0"/>
              <a:t>Python Software</a:t>
            </a:r>
            <a:r>
              <a:rPr lang="ko-KR" altLang="en-US" dirty="0"/>
              <a:t>의 알고리즘 구현 과정에서 기존 </a:t>
            </a:r>
            <a:r>
              <a:rPr lang="en-US" altLang="ko-KR" dirty="0"/>
              <a:t>PIL(pillow) </a:t>
            </a:r>
            <a:r>
              <a:rPr lang="ko-KR" altLang="en-US" dirty="0"/>
              <a:t>패키지를 사용한 이미지 처리 시간이 실시간으로 </a:t>
            </a:r>
            <a:r>
              <a:rPr lang="en-US" altLang="ko-KR" dirty="0"/>
              <a:t>inference </a:t>
            </a:r>
            <a:r>
              <a:rPr lang="ko-KR" altLang="en-US" dirty="0"/>
              <a:t>가능한 만큼 충분한 성능을 보여주지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</a:t>
            </a:r>
            <a:r>
              <a:rPr lang="ko-KR" altLang="en-US" dirty="0"/>
              <a:t>에서 </a:t>
            </a:r>
            <a:r>
              <a:rPr lang="en-US" altLang="ko-KR" dirty="0"/>
              <a:t>Computer Vision Task </a:t>
            </a:r>
            <a:r>
              <a:rPr lang="ko-KR" altLang="en-US" dirty="0"/>
              <a:t>수행에 많이 사용되고</a:t>
            </a:r>
            <a:r>
              <a:rPr lang="en-US" altLang="ko-KR" dirty="0"/>
              <a:t>, C, C++</a:t>
            </a:r>
            <a:r>
              <a:rPr lang="ko-KR" altLang="en-US" dirty="0"/>
              <a:t>로 구현되어 실시간 영상 처리에 중점을 둔 패키지인 </a:t>
            </a:r>
            <a:r>
              <a:rPr lang="en-US" altLang="ko-KR" dirty="0" err="1"/>
              <a:t>opencv</a:t>
            </a:r>
            <a:r>
              <a:rPr lang="ko-KR" altLang="en-US" dirty="0"/>
              <a:t>를 사용하여 동일한 이미지 처리 알고리즘 적용</a:t>
            </a:r>
            <a:endParaRPr lang="en-US" altLang="ko-KR" dirty="0"/>
          </a:p>
          <a:p>
            <a:r>
              <a:rPr lang="ko-KR" altLang="en-US" dirty="0"/>
              <a:t>이미지 크기를 축소시키는 과정에서 </a:t>
            </a:r>
            <a:r>
              <a:rPr lang="en-US" altLang="ko-KR" dirty="0"/>
              <a:t>pillow </a:t>
            </a:r>
            <a:r>
              <a:rPr lang="ko-KR" altLang="en-US" dirty="0"/>
              <a:t>패키지와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/>
              <a:t>interpolation </a:t>
            </a:r>
            <a:r>
              <a:rPr lang="ko-KR" altLang="en-US" dirty="0"/>
              <a:t>방식이 서로 완전히 일치하는 방식이 없음</a:t>
            </a:r>
            <a:endParaRPr lang="en-US" altLang="ko-KR" dirty="0"/>
          </a:p>
          <a:p>
            <a:r>
              <a:rPr lang="ko-KR" altLang="en-US" dirty="0"/>
              <a:t>실시간 알고리즘 적용 시 이미지 처리 패키지로 </a:t>
            </a:r>
            <a:r>
              <a:rPr lang="en-US" altLang="ko-KR" dirty="0" err="1"/>
              <a:t>opencv</a:t>
            </a:r>
            <a:r>
              <a:rPr lang="ko-KR" altLang="en-US" dirty="0"/>
              <a:t>를 꼭 선택해야 하는 상황이기에 </a:t>
            </a:r>
            <a:r>
              <a:rPr lang="en-US" altLang="ko-KR" dirty="0" err="1"/>
              <a:t>opencv</a:t>
            </a:r>
            <a:r>
              <a:rPr lang="ko-KR" altLang="en-US" dirty="0"/>
              <a:t>를 사용하여 동일한 이미지 처리 적용 후 생성된 이미지를 사용한 모델 학습 및 평가 수행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3691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 Model Configuration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823627-A859-F227-2DA6-9ECE8930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1443199"/>
            <a:ext cx="10367962" cy="36298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740149-18C1-EE18-B375-BF52F1D99B24}"/>
              </a:ext>
            </a:extLst>
          </p:cNvPr>
          <p:cNvGraphicFramePr>
            <a:graphicFrameLocks noGrp="1"/>
          </p:cNvGraphicFramePr>
          <p:nvPr/>
        </p:nvGraphicFramePr>
        <p:xfrm>
          <a:off x="947670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63057D-53B4-2BAF-7C00-0CCEBBEF844E}"/>
              </a:ext>
            </a:extLst>
          </p:cNvPr>
          <p:cNvSpPr txBox="1"/>
          <p:nvPr/>
        </p:nvSpPr>
        <p:spPr>
          <a:xfrm>
            <a:off x="1090952" y="2233835"/>
            <a:ext cx="273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train image</a:t>
            </a:r>
            <a:endParaRPr lang="ko-KR" altLang="en-US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54343E0-AD71-1F94-BBE9-929DF42D35AC}"/>
              </a:ext>
            </a:extLst>
          </p:cNvPr>
          <p:cNvGraphicFramePr>
            <a:graphicFrameLocks noGrp="1"/>
          </p:cNvGraphicFramePr>
          <p:nvPr/>
        </p:nvGraphicFramePr>
        <p:xfrm>
          <a:off x="4600937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31D564C-AD51-2654-1869-10720E73C0F5}"/>
              </a:ext>
            </a:extLst>
          </p:cNvPr>
          <p:cNvSpPr txBox="1"/>
          <p:nvPr/>
        </p:nvSpPr>
        <p:spPr>
          <a:xfrm>
            <a:off x="4794426" y="2233835"/>
            <a:ext cx="26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test image</a:t>
            </a:r>
            <a:endParaRPr lang="ko-KR" altLang="en-US" dirty="0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58123038-056A-28E0-9A43-E8F25988E93C}"/>
              </a:ext>
            </a:extLst>
          </p:cNvPr>
          <p:cNvGraphicFramePr>
            <a:graphicFrameLocks noGrp="1"/>
          </p:cNvGraphicFramePr>
          <p:nvPr/>
        </p:nvGraphicFramePr>
        <p:xfrm>
          <a:off x="8110923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B9CB4B-D9D1-9053-954C-4E4EA03CE670}"/>
              </a:ext>
            </a:extLst>
          </p:cNvPr>
          <p:cNvSpPr txBox="1"/>
          <p:nvPr/>
        </p:nvSpPr>
        <p:spPr>
          <a:xfrm>
            <a:off x="8250518" y="2233835"/>
            <a:ext cx="27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valid image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535FB-D121-3203-2157-06F202960F9C}"/>
              </a:ext>
            </a:extLst>
          </p:cNvPr>
          <p:cNvSpPr txBox="1"/>
          <p:nvPr/>
        </p:nvSpPr>
        <p:spPr>
          <a:xfrm>
            <a:off x="5551812" y="5806242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Ratio(%)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610D7-43C7-22CD-CBBC-02EFD2AE30CB}"/>
              </a:ext>
            </a:extLst>
          </p:cNvPr>
          <p:cNvSpPr txBox="1"/>
          <p:nvPr/>
        </p:nvSpPr>
        <p:spPr>
          <a:xfrm>
            <a:off x="5954967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9BB9C-8024-E095-A9EE-3BD29DF5652A}"/>
              </a:ext>
            </a:extLst>
          </p:cNvPr>
          <p:cNvSpPr txBox="1"/>
          <p:nvPr/>
        </p:nvSpPr>
        <p:spPr>
          <a:xfrm>
            <a:off x="2301698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6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39509-C606-ADEA-EC5F-280AC8B45010}"/>
              </a:ext>
            </a:extLst>
          </p:cNvPr>
          <p:cNvSpPr txBox="1"/>
          <p:nvPr/>
        </p:nvSpPr>
        <p:spPr>
          <a:xfrm>
            <a:off x="9464952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731BA-32AC-3321-63BF-80C6C3F86CF4}"/>
              </a:ext>
            </a:extLst>
          </p:cNvPr>
          <p:cNvSpPr txBox="1"/>
          <p:nvPr/>
        </p:nvSpPr>
        <p:spPr>
          <a:xfrm>
            <a:off x="4164401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	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A1933-1272-5740-699E-CBDF3168C7F0}"/>
              </a:ext>
            </a:extLst>
          </p:cNvPr>
          <p:cNvSpPr txBox="1"/>
          <p:nvPr/>
        </p:nvSpPr>
        <p:spPr>
          <a:xfrm>
            <a:off x="7746027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245CB7-9328-C28D-8F90-3AFE3D749405}"/>
              </a:ext>
            </a:extLst>
          </p:cNvPr>
          <p:cNvSpPr/>
          <p:nvPr/>
        </p:nvSpPr>
        <p:spPr>
          <a:xfrm>
            <a:off x="814388" y="2233834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79EDBA-95DD-7A04-90E2-05FAC4EA5710}"/>
              </a:ext>
            </a:extLst>
          </p:cNvPr>
          <p:cNvSpPr/>
          <p:nvPr/>
        </p:nvSpPr>
        <p:spPr>
          <a:xfrm>
            <a:off x="7977640" y="2233834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46A0FB5-6F95-0226-6EA6-0C2D14E212F3}"/>
              </a:ext>
            </a:extLst>
          </p:cNvPr>
          <p:cNvCxnSpPr>
            <a:stCxn id="18" idx="0"/>
            <a:endCxn id="19" idx="0"/>
          </p:cNvCxnSpPr>
          <p:nvPr/>
        </p:nvCxnSpPr>
        <p:spPr>
          <a:xfrm rot="5400000" flipH="1" flipV="1">
            <a:off x="6029359" y="-1347792"/>
            <a:ext cx="12700" cy="7163252"/>
          </a:xfrm>
          <a:prstGeom prst="bentConnector3">
            <a:avLst>
              <a:gd name="adj1" fmla="val 3262496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9221F4-1196-3B9F-987C-082DED86909D}"/>
              </a:ext>
            </a:extLst>
          </p:cNvPr>
          <p:cNvSpPr txBox="1"/>
          <p:nvPr/>
        </p:nvSpPr>
        <p:spPr>
          <a:xfrm>
            <a:off x="5120223" y="1852898"/>
            <a:ext cx="198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Used for Training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D1A95-87E6-8062-7220-F31376CC6827}"/>
              </a:ext>
            </a:extLst>
          </p:cNvPr>
          <p:cNvSpPr/>
          <p:nvPr/>
        </p:nvSpPr>
        <p:spPr>
          <a:xfrm>
            <a:off x="4481334" y="2233834"/>
            <a:ext cx="3266690" cy="319215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ABA0-0B27-6A57-239D-4B2E19813318}"/>
              </a:ext>
            </a:extLst>
          </p:cNvPr>
          <p:cNvSpPr txBox="1"/>
          <p:nvPr/>
        </p:nvSpPr>
        <p:spPr>
          <a:xfrm>
            <a:off x="4524454" y="5432343"/>
            <a:ext cx="317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Used for test generalization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0737840-569A-7CBD-C6D7-1CE2B0FCE329}"/>
              </a:ext>
            </a:extLst>
          </p:cNvPr>
          <p:cNvSpPr txBox="1">
            <a:spLocks/>
          </p:cNvSpPr>
          <p:nvPr/>
        </p:nvSpPr>
        <p:spPr>
          <a:xfrm>
            <a:off x="912019" y="991088"/>
            <a:ext cx="10367962" cy="3629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Overlap 0, used </a:t>
            </a:r>
            <a:r>
              <a:rPr kumimoji="1" lang="en-US" altLang="ko-KR" sz="2000" dirty="0" err="1">
                <a:latin typeface="Helvetica" panose="020B0604020202030204" pitchFamily="34" charset="0"/>
                <a:cs typeface="Helvetica" panose="020B0604020202020204" pitchFamily="34" charset="0"/>
              </a:rPr>
              <a:t>opencv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3548123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18FC044-9BDA-6568-810C-B60203BA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33" y="1516855"/>
            <a:ext cx="5295900" cy="4124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3A5A65-087C-B338-B3B9-DC2B05690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3" y="1516855"/>
            <a:ext cx="5210175" cy="412432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15D5439-5D56-C27A-1E41-02D42A874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 loss, accuracy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95C229-E28F-B3AB-5879-B4884B6CC57B}"/>
              </a:ext>
            </a:extLst>
          </p:cNvPr>
          <p:cNvSpPr/>
          <p:nvPr/>
        </p:nvSpPr>
        <p:spPr>
          <a:xfrm>
            <a:off x="4379118" y="5014913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DF8DC9-76AE-6EF4-E269-C736134F3D73}"/>
              </a:ext>
            </a:extLst>
          </p:cNvPr>
          <p:cNvSpPr/>
          <p:nvPr/>
        </p:nvSpPr>
        <p:spPr>
          <a:xfrm>
            <a:off x="6875461" y="2071688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61F72F-5C0F-FE44-0D97-31EA98A417F0}"/>
              </a:ext>
            </a:extLst>
          </p:cNvPr>
          <p:cNvSpPr txBox="1"/>
          <p:nvPr/>
        </p:nvSpPr>
        <p:spPr>
          <a:xfrm>
            <a:off x="5462818" y="729736"/>
            <a:ext cx="13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Overfitting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C9D87-C19F-9E23-D344-8B24E96A91C4}"/>
              </a:ext>
            </a:extLst>
          </p:cNvPr>
          <p:cNvSpPr txBox="1"/>
          <p:nvPr/>
        </p:nvSpPr>
        <p:spPr>
          <a:xfrm>
            <a:off x="3762261" y="5806242"/>
            <a:ext cx="466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 acc : 100%, Validation acc : 67.37%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081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014628F-8873-465C-95B7-E5462087BB46}"/>
              </a:ext>
            </a:extLst>
          </p:cNvPr>
          <p:cNvSpPr txBox="1">
            <a:spLocks/>
          </p:cNvSpPr>
          <p:nvPr/>
        </p:nvSpPr>
        <p:spPr>
          <a:xfrm>
            <a:off x="4081096" y="984738"/>
            <a:ext cx="10367962" cy="54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2.52645, acc : 60.593%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EE8F9C-A1D1-17AC-8124-ADBEEEE8D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808" y="1336449"/>
            <a:ext cx="5062538" cy="4536813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CCA37B-DD9F-57AF-F1E1-0B74591A8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5932158"/>
            <a:ext cx="10367962" cy="638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PIL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패키지를 사용하여 처리한 이미지와 유사한 형태로 결과 파악됨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0D0C9D0-899B-5620-A716-FFBABDF2052E}"/>
              </a:ext>
            </a:extLst>
          </p:cNvPr>
          <p:cNvSpPr txBox="1">
            <a:spLocks/>
          </p:cNvSpPr>
          <p:nvPr/>
        </p:nvSpPr>
        <p:spPr>
          <a:xfrm>
            <a:off x="-2257058" y="984738"/>
            <a:ext cx="10367962" cy="415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2.9267, acc : 59.745%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C7150C-BDD9-D03D-1B63-0EFF24034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4" y="1336449"/>
            <a:ext cx="5062538" cy="45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73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ROC 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25B36-F418-E7D9-E484-B8F40FD5B412}"/>
              </a:ext>
            </a:extLst>
          </p:cNvPr>
          <p:cNvSpPr txBox="1"/>
          <p:nvPr/>
        </p:nvSpPr>
        <p:spPr>
          <a:xfrm>
            <a:off x="4541069" y="5806242"/>
            <a:ext cx="310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ROC AUC SCORE : 0.85401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A15D10-4794-B403-7C5B-1CA4C184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8" y="2275385"/>
            <a:ext cx="10367962" cy="24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25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Grad-CAM(Class Activation Map)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C302FB-8290-3437-532E-12E5FA03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21069"/>
            <a:ext cx="10668000" cy="34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06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Classification Model Configuration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6823627-A859-F227-2DA6-9ECE8930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1443199"/>
            <a:ext cx="10367962" cy="36298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3740149-18C1-EE18-B375-BF52F1D99B24}"/>
              </a:ext>
            </a:extLst>
          </p:cNvPr>
          <p:cNvGraphicFramePr>
            <a:graphicFrameLocks noGrp="1"/>
          </p:cNvGraphicFramePr>
          <p:nvPr/>
        </p:nvGraphicFramePr>
        <p:xfrm>
          <a:off x="947670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63057D-53B4-2BAF-7C00-0CCEBBEF844E}"/>
              </a:ext>
            </a:extLst>
          </p:cNvPr>
          <p:cNvSpPr txBox="1"/>
          <p:nvPr/>
        </p:nvSpPr>
        <p:spPr>
          <a:xfrm>
            <a:off x="1090952" y="2233835"/>
            <a:ext cx="273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train image</a:t>
            </a:r>
            <a:endParaRPr lang="ko-KR" altLang="en-US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D54343E0-AD71-1F94-BBE9-929DF42D35AC}"/>
              </a:ext>
            </a:extLst>
          </p:cNvPr>
          <p:cNvGraphicFramePr>
            <a:graphicFrameLocks noGrp="1"/>
          </p:cNvGraphicFramePr>
          <p:nvPr/>
        </p:nvGraphicFramePr>
        <p:xfrm>
          <a:off x="4600937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31D564C-AD51-2654-1869-10720E73C0F5}"/>
              </a:ext>
            </a:extLst>
          </p:cNvPr>
          <p:cNvSpPr txBox="1"/>
          <p:nvPr/>
        </p:nvSpPr>
        <p:spPr>
          <a:xfrm>
            <a:off x="4794426" y="2233835"/>
            <a:ext cx="26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test image</a:t>
            </a:r>
            <a:endParaRPr lang="ko-KR" altLang="en-US" dirty="0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58123038-056A-28E0-9A43-E8F25988E93C}"/>
              </a:ext>
            </a:extLst>
          </p:cNvPr>
          <p:cNvGraphicFramePr>
            <a:graphicFrameLocks noGrp="1"/>
          </p:cNvGraphicFramePr>
          <p:nvPr/>
        </p:nvGraphicFramePr>
        <p:xfrm>
          <a:off x="8110923" y="2673503"/>
          <a:ext cx="30257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88">
                  <a:extLst>
                    <a:ext uri="{9D8B030D-6E8A-4147-A177-3AD203B41FA5}">
                      <a16:colId xmlns:a16="http://schemas.microsoft.com/office/drawing/2014/main" val="1487620629"/>
                    </a:ext>
                  </a:extLst>
                </a:gridCol>
                <a:gridCol w="1512888">
                  <a:extLst>
                    <a:ext uri="{9D8B030D-6E8A-4147-A177-3AD203B41FA5}">
                      <a16:colId xmlns:a16="http://schemas.microsoft.com/office/drawing/2014/main" val="3145234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2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Reference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6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3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3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71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 0.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7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BB9CB4B-D9D1-9053-954C-4E4EA03CE670}"/>
              </a:ext>
            </a:extLst>
          </p:cNvPr>
          <p:cNvSpPr txBox="1"/>
          <p:nvPr/>
        </p:nvSpPr>
        <p:spPr>
          <a:xfrm>
            <a:off x="8250518" y="2233835"/>
            <a:ext cx="27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Number of valid image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535FB-D121-3203-2157-06F202960F9C}"/>
              </a:ext>
            </a:extLst>
          </p:cNvPr>
          <p:cNvSpPr txBox="1"/>
          <p:nvPr/>
        </p:nvSpPr>
        <p:spPr>
          <a:xfrm>
            <a:off x="5551812" y="5806242"/>
            <a:ext cx="11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Ratio(%)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610D7-43C7-22CD-CBBC-02EFD2AE30CB}"/>
              </a:ext>
            </a:extLst>
          </p:cNvPr>
          <p:cNvSpPr txBox="1"/>
          <p:nvPr/>
        </p:nvSpPr>
        <p:spPr>
          <a:xfrm>
            <a:off x="5954967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9BB9C-8024-E095-A9EE-3BD29DF5652A}"/>
              </a:ext>
            </a:extLst>
          </p:cNvPr>
          <p:cNvSpPr txBox="1"/>
          <p:nvPr/>
        </p:nvSpPr>
        <p:spPr>
          <a:xfrm>
            <a:off x="2301698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6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39509-C606-ADEA-EC5F-280AC8B45010}"/>
              </a:ext>
            </a:extLst>
          </p:cNvPr>
          <p:cNvSpPr txBox="1"/>
          <p:nvPr/>
        </p:nvSpPr>
        <p:spPr>
          <a:xfrm>
            <a:off x="9464952" y="60910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731BA-32AC-3321-63BF-80C6C3F86CF4}"/>
              </a:ext>
            </a:extLst>
          </p:cNvPr>
          <p:cNvSpPr txBox="1"/>
          <p:nvPr/>
        </p:nvSpPr>
        <p:spPr>
          <a:xfrm>
            <a:off x="4164401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	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A1933-1272-5740-699E-CBDF3168C7F0}"/>
              </a:ext>
            </a:extLst>
          </p:cNvPr>
          <p:cNvSpPr txBox="1"/>
          <p:nvPr/>
        </p:nvSpPr>
        <p:spPr>
          <a:xfrm>
            <a:off x="7746027" y="609104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: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245CB7-9328-C28D-8F90-3AFE3D749405}"/>
              </a:ext>
            </a:extLst>
          </p:cNvPr>
          <p:cNvSpPr/>
          <p:nvPr/>
        </p:nvSpPr>
        <p:spPr>
          <a:xfrm>
            <a:off x="814388" y="2233834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79EDBA-95DD-7A04-90E2-05FAC4EA5710}"/>
              </a:ext>
            </a:extLst>
          </p:cNvPr>
          <p:cNvSpPr/>
          <p:nvPr/>
        </p:nvSpPr>
        <p:spPr>
          <a:xfrm>
            <a:off x="7977640" y="2233834"/>
            <a:ext cx="3266690" cy="31921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46A0FB5-6F95-0226-6EA6-0C2D14E212F3}"/>
              </a:ext>
            </a:extLst>
          </p:cNvPr>
          <p:cNvCxnSpPr>
            <a:stCxn id="18" idx="0"/>
            <a:endCxn id="19" idx="0"/>
          </p:cNvCxnSpPr>
          <p:nvPr/>
        </p:nvCxnSpPr>
        <p:spPr>
          <a:xfrm rot="5400000" flipH="1" flipV="1">
            <a:off x="6029359" y="-1347792"/>
            <a:ext cx="12700" cy="7163252"/>
          </a:xfrm>
          <a:prstGeom prst="bentConnector3">
            <a:avLst>
              <a:gd name="adj1" fmla="val 3262496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9221F4-1196-3B9F-987C-082DED86909D}"/>
              </a:ext>
            </a:extLst>
          </p:cNvPr>
          <p:cNvSpPr txBox="1"/>
          <p:nvPr/>
        </p:nvSpPr>
        <p:spPr>
          <a:xfrm>
            <a:off x="5120223" y="1852898"/>
            <a:ext cx="198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Used for Training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D1A95-87E6-8062-7220-F31376CC6827}"/>
              </a:ext>
            </a:extLst>
          </p:cNvPr>
          <p:cNvSpPr/>
          <p:nvPr/>
        </p:nvSpPr>
        <p:spPr>
          <a:xfrm>
            <a:off x="4481334" y="2233834"/>
            <a:ext cx="3266690" cy="319215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ABA0-0B27-6A57-239D-4B2E19813318}"/>
              </a:ext>
            </a:extLst>
          </p:cNvPr>
          <p:cNvSpPr txBox="1"/>
          <p:nvPr/>
        </p:nvSpPr>
        <p:spPr>
          <a:xfrm>
            <a:off x="4524454" y="5432343"/>
            <a:ext cx="317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F0"/>
                </a:solidFill>
              </a:rPr>
              <a:t>Used for test generalization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0737840-569A-7CBD-C6D7-1CE2B0FCE329}"/>
              </a:ext>
            </a:extLst>
          </p:cNvPr>
          <p:cNvSpPr txBox="1">
            <a:spLocks/>
          </p:cNvSpPr>
          <p:nvPr/>
        </p:nvSpPr>
        <p:spPr>
          <a:xfrm>
            <a:off x="912019" y="991088"/>
            <a:ext cx="10367962" cy="3629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Overlap 28, used </a:t>
            </a:r>
            <a:r>
              <a:rPr kumimoji="1" lang="en-US" altLang="ko-KR" sz="2000" dirty="0" err="1">
                <a:latin typeface="Helvetica" panose="020B0604020202030204" pitchFamily="34" charset="0"/>
                <a:cs typeface="Helvetica" panose="020B0604020202020204" pitchFamily="34" charset="0"/>
              </a:rPr>
              <a:t>opencv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429474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Deep transfer CNN Framework for </a:t>
            </a:r>
            <a:r>
              <a:rPr kumimoji="1" lang="en-US" altLang="ko-KR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eeg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 signal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910D9-148C-5961-90C0-2D9B89CB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67" y="1220945"/>
            <a:ext cx="9470066" cy="48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071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3ADEAE-02DF-55E1-92A7-656918723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3" y="1516855"/>
            <a:ext cx="5210175" cy="4124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C9292D-0BF7-606B-4E51-B3EF040C4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558" y="1516855"/>
            <a:ext cx="5210175" cy="412432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15D5439-5D56-C27A-1E41-02D42A874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 loss, accuracy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95C229-E28F-B3AB-5879-B4884B6CC57B}"/>
              </a:ext>
            </a:extLst>
          </p:cNvPr>
          <p:cNvSpPr/>
          <p:nvPr/>
        </p:nvSpPr>
        <p:spPr>
          <a:xfrm>
            <a:off x="4379118" y="5014913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DF8DC9-76AE-6EF4-E269-C736134F3D73}"/>
              </a:ext>
            </a:extLst>
          </p:cNvPr>
          <p:cNvSpPr/>
          <p:nvPr/>
        </p:nvSpPr>
        <p:spPr>
          <a:xfrm>
            <a:off x="6875461" y="2071688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61F72F-5C0F-FE44-0D97-31EA98A417F0}"/>
              </a:ext>
            </a:extLst>
          </p:cNvPr>
          <p:cNvSpPr txBox="1"/>
          <p:nvPr/>
        </p:nvSpPr>
        <p:spPr>
          <a:xfrm>
            <a:off x="5462818" y="729736"/>
            <a:ext cx="13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Overfitting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C9D87-C19F-9E23-D344-8B24E96A91C4}"/>
              </a:ext>
            </a:extLst>
          </p:cNvPr>
          <p:cNvSpPr txBox="1"/>
          <p:nvPr/>
        </p:nvSpPr>
        <p:spPr>
          <a:xfrm>
            <a:off x="3762261" y="5806242"/>
            <a:ext cx="466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 acc : 100%, Validation acc : 70.34%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890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014628F-8873-465C-95B7-E5462087BB46}"/>
              </a:ext>
            </a:extLst>
          </p:cNvPr>
          <p:cNvSpPr txBox="1">
            <a:spLocks/>
          </p:cNvSpPr>
          <p:nvPr/>
        </p:nvSpPr>
        <p:spPr>
          <a:xfrm>
            <a:off x="4081096" y="984738"/>
            <a:ext cx="10367962" cy="54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2.097914, acc : 71.610%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19CF72-DBAF-5CEB-51FF-F8F24DA7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808" y="1336449"/>
            <a:ext cx="5062538" cy="4536812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BD5AB5C-674F-4E9E-BF92-26E4F80AFABB}"/>
              </a:ext>
            </a:extLst>
          </p:cNvPr>
          <p:cNvSpPr txBox="1">
            <a:spLocks/>
          </p:cNvSpPr>
          <p:nvPr/>
        </p:nvSpPr>
        <p:spPr>
          <a:xfrm>
            <a:off x="912019" y="5932158"/>
            <a:ext cx="10367962" cy="63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>
                <a:latin typeface="Helvetica" panose="020B0604020202030204" pitchFamily="34" charset="0"/>
                <a:cs typeface="Helvetica" panose="020B0604020202020204" pitchFamily="34" charset="0"/>
              </a:rPr>
              <a:t>PIL </a:t>
            </a:r>
            <a:r>
              <a:rPr kumimoji="1" lang="ko-KR" altLang="en-US" sz="2000">
                <a:latin typeface="Helvetica" panose="020B0604020202030204" pitchFamily="34" charset="0"/>
                <a:cs typeface="Helvetica" panose="020B0604020202020204" pitchFamily="34" charset="0"/>
              </a:rPr>
              <a:t>패키지를 사용하여 처리한 이미지와 유사한 형태로 결과 파악됨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4A9307F-7D54-587B-9675-7A6ED8BFB8DA}"/>
              </a:ext>
            </a:extLst>
          </p:cNvPr>
          <p:cNvSpPr txBox="1">
            <a:spLocks/>
          </p:cNvSpPr>
          <p:nvPr/>
        </p:nvSpPr>
        <p:spPr>
          <a:xfrm>
            <a:off x="-2257058" y="973298"/>
            <a:ext cx="10367962" cy="54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2.17558, acc : 66.949%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9F460C-9FA3-2D3A-0BC4-03C46AF8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5" y="1336448"/>
            <a:ext cx="5062538" cy="453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60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Training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ROC 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25B36-F418-E7D9-E484-B8F40FD5B412}"/>
              </a:ext>
            </a:extLst>
          </p:cNvPr>
          <p:cNvSpPr txBox="1"/>
          <p:nvPr/>
        </p:nvSpPr>
        <p:spPr>
          <a:xfrm>
            <a:off x="4541069" y="5806242"/>
            <a:ext cx="310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ROC AUC SCORE : 0.89793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069D4D-92B8-4681-A442-C3524618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8" y="2275385"/>
            <a:ext cx="10367962" cy="24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15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Grad-CAM(Class Activation Map)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05DDB05-A887-F076-B993-2840FA2FD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5932158"/>
            <a:ext cx="10367962" cy="6385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Class Activation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은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Overlap 0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인 경우와 거의 유사함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EAE8C9-7BB5-B879-9474-24CFE86E0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21069"/>
            <a:ext cx="10668000" cy="34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28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983D92-8F18-5EC2-E262-98FA9E1D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en-US" altLang="ko-KR" dirty="0"/>
              <a:t>Spectrogram </a:t>
            </a:r>
            <a:r>
              <a:rPr lang="ko-KR" altLang="en-US" dirty="0"/>
              <a:t>이미지 처리 시 </a:t>
            </a:r>
            <a:r>
              <a:rPr lang="en-US" altLang="ko-KR" dirty="0"/>
              <a:t>PIL</a:t>
            </a:r>
            <a:r>
              <a:rPr lang="ko-KR" altLang="en-US" dirty="0"/>
              <a:t>과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패키지 사이에는 </a:t>
            </a:r>
            <a:r>
              <a:rPr lang="en-US" altLang="ko-KR" dirty="0"/>
              <a:t>interpolation </a:t>
            </a:r>
            <a:r>
              <a:rPr lang="ko-KR" altLang="en-US" dirty="0"/>
              <a:t>방식이 완전히 동일하지는 않으나 실제 처리된 이미지를 사용한 모델 학습 및 평가 시에는 두 방법 사이 유의미한 차이는 존재하지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7263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3 Class vs</a:t>
            </a:r>
            <a:r>
              <a:rPr kumimoji="1" lang="ko-KR" alt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kumimoji="1" lang="ko-KR" alt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Class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983D92-8F18-5EC2-E262-98FA9E1D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1800" dirty="0"/>
              <a:t>Reference, </a:t>
            </a:r>
            <a:r>
              <a:rPr lang="el-GR" altLang="ko-KR" sz="1800" dirty="0"/>
              <a:t>μ 0.1</a:t>
            </a:r>
            <a:r>
              <a:rPr lang="en-US" altLang="ko-KR" sz="1800" dirty="0"/>
              <a:t> (Concrete), </a:t>
            </a:r>
            <a:r>
              <a:rPr lang="el-GR" altLang="ko-KR" sz="1800" dirty="0"/>
              <a:t>μ 0.</a:t>
            </a:r>
            <a:r>
              <a:rPr lang="en-US" altLang="ko-KR" sz="1800" dirty="0"/>
              <a:t>2 (Tile) </a:t>
            </a:r>
            <a:r>
              <a:rPr lang="ko-KR" altLang="en-US" sz="1800" dirty="0"/>
              <a:t>세 개의 시험 주행 데이터를 사용한 모델 평가</a:t>
            </a:r>
            <a:endParaRPr lang="en-US" altLang="ko-KR" sz="1800" dirty="0"/>
          </a:p>
          <a:p>
            <a:pPr marL="457200" indent="-457200">
              <a:buAutoNum type="arabicPeriod"/>
            </a:pPr>
            <a:r>
              <a:rPr lang="en-US" altLang="ko-KR" sz="1800" dirty="0"/>
              <a:t>Reference, </a:t>
            </a:r>
            <a:r>
              <a:rPr lang="el-GR" altLang="ko-KR" sz="1800" dirty="0"/>
              <a:t>μ 0.1</a:t>
            </a:r>
            <a:r>
              <a:rPr lang="en-US" altLang="ko-KR" sz="1800" dirty="0"/>
              <a:t> (Concrete),</a:t>
            </a:r>
            <a:r>
              <a:rPr lang="ko-KR" altLang="en-US" sz="1800" dirty="0"/>
              <a:t> </a:t>
            </a:r>
            <a:r>
              <a:rPr lang="el-GR" altLang="ko-KR" sz="1800" dirty="0"/>
              <a:t>μ 0.</a:t>
            </a:r>
            <a:r>
              <a:rPr lang="en-US" altLang="ko-KR" sz="1800" dirty="0"/>
              <a:t>4 (Concrete)</a:t>
            </a:r>
            <a:r>
              <a:rPr lang="ko-KR" altLang="en-US" sz="1800" dirty="0"/>
              <a:t> 세 개의 시험 주행 데이터를 사용한 </a:t>
            </a:r>
            <a:r>
              <a:rPr lang="ko-KR" altLang="en-US" sz="1800"/>
              <a:t>모델 평가</a:t>
            </a:r>
            <a:endParaRPr lang="en-US" altLang="ko-KR" sz="1800" dirty="0"/>
          </a:p>
          <a:p>
            <a:r>
              <a:rPr lang="en-US" altLang="ko-KR" sz="1800" dirty="0"/>
              <a:t>1</a:t>
            </a:r>
            <a:r>
              <a:rPr lang="ko-KR" altLang="en-US" sz="1800" dirty="0"/>
              <a:t>번 케이스의 </a:t>
            </a:r>
            <a:r>
              <a:rPr lang="en-US" altLang="ko-KR" sz="1800" dirty="0"/>
              <a:t>Tile</a:t>
            </a:r>
            <a:r>
              <a:rPr lang="ko-KR" altLang="en-US" sz="1800" dirty="0"/>
              <a:t>같은 경우 도로 특성에 의해 고주파에서 큰 성분이 나오는데</a:t>
            </a:r>
            <a:r>
              <a:rPr lang="en-US" altLang="ko-KR" sz="1800" dirty="0"/>
              <a:t>, </a:t>
            </a:r>
            <a:r>
              <a:rPr lang="ko-KR" altLang="en-US" sz="1800" dirty="0"/>
              <a:t>이는 마찰에 의한 게 아닌 도로의 형태에 의한 차이 발생</a:t>
            </a:r>
            <a:endParaRPr lang="en-US" altLang="ko-KR" sz="1800" dirty="0"/>
          </a:p>
          <a:p>
            <a:r>
              <a:rPr lang="en-US" altLang="ko-KR" sz="1800" dirty="0"/>
              <a:t>2</a:t>
            </a:r>
            <a:r>
              <a:rPr lang="ko-KR" altLang="en-US" sz="1800" dirty="0"/>
              <a:t>번 케이스의 </a:t>
            </a:r>
            <a:r>
              <a:rPr lang="el-GR" altLang="ko-KR" sz="1800" dirty="0"/>
              <a:t>μ 0.1</a:t>
            </a:r>
            <a:r>
              <a:rPr lang="en-US" altLang="ko-KR" sz="1800" dirty="0"/>
              <a:t>, </a:t>
            </a:r>
            <a:r>
              <a:rPr lang="el-GR" altLang="ko-KR" sz="1800" dirty="0"/>
              <a:t>μ 0.</a:t>
            </a:r>
            <a:r>
              <a:rPr lang="en-US" altLang="ko-KR" sz="1800" dirty="0"/>
              <a:t>4</a:t>
            </a:r>
            <a:r>
              <a:rPr lang="ko-KR" altLang="en-US" sz="1800" dirty="0"/>
              <a:t>와 같은 경우 같은 재질이긴 하나 </a:t>
            </a:r>
            <a:r>
              <a:rPr lang="ko-KR" altLang="en-US" sz="1800" dirty="0" err="1"/>
              <a:t>시험로에</a:t>
            </a:r>
            <a:r>
              <a:rPr lang="ko-KR" altLang="en-US" sz="1800" dirty="0"/>
              <a:t> 유입되는 물의 양 조절의 차이이므로 도로의 형태는 같지만 마찰력에서 차이가 있는 도로일 것으로 예상되기에 추가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688464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CB9DDF-43AB-FEE3-3168-3EBC1BBC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58" y="1516855"/>
            <a:ext cx="5210175" cy="4124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34C1E9-78D9-9842-9009-9B0F3C3D7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3" y="1516855"/>
            <a:ext cx="5210175" cy="412432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3Class – Case1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15D5439-5D56-C27A-1E41-02D42A874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 loss, accuracy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95C229-E28F-B3AB-5879-B4884B6CC57B}"/>
              </a:ext>
            </a:extLst>
          </p:cNvPr>
          <p:cNvSpPr/>
          <p:nvPr/>
        </p:nvSpPr>
        <p:spPr>
          <a:xfrm>
            <a:off x="4379118" y="5014913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DF8DC9-76AE-6EF4-E269-C736134F3D73}"/>
              </a:ext>
            </a:extLst>
          </p:cNvPr>
          <p:cNvSpPr/>
          <p:nvPr/>
        </p:nvSpPr>
        <p:spPr>
          <a:xfrm>
            <a:off x="10072688" y="2071688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61F72F-5C0F-FE44-0D97-31EA98A417F0}"/>
              </a:ext>
            </a:extLst>
          </p:cNvPr>
          <p:cNvSpPr txBox="1"/>
          <p:nvPr/>
        </p:nvSpPr>
        <p:spPr>
          <a:xfrm>
            <a:off x="5462818" y="729736"/>
            <a:ext cx="13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Overfitting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C9D87-C19F-9E23-D344-8B24E96A91C4}"/>
              </a:ext>
            </a:extLst>
          </p:cNvPr>
          <p:cNvSpPr txBox="1"/>
          <p:nvPr/>
        </p:nvSpPr>
        <p:spPr>
          <a:xfrm>
            <a:off x="3762261" y="5806242"/>
            <a:ext cx="466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 acc : 100%, Validation acc : 84.35%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118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3Class – Case1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4A9307F-7D54-587B-9675-7A6ED8BFB8DA}"/>
              </a:ext>
            </a:extLst>
          </p:cNvPr>
          <p:cNvSpPr txBox="1">
            <a:spLocks/>
          </p:cNvSpPr>
          <p:nvPr/>
        </p:nvSpPr>
        <p:spPr>
          <a:xfrm>
            <a:off x="-2257058" y="973298"/>
            <a:ext cx="10367962" cy="54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2.17558, acc : 66.949%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9F460C-9FA3-2D3A-0BC4-03C46AF84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5" y="1336448"/>
            <a:ext cx="5062538" cy="45368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9DD579-DF5E-6DBC-AC84-99F23C32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270" y="1336448"/>
            <a:ext cx="5660075" cy="4536813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87E9258-52CE-D45F-EC31-FD34E494E4AB}"/>
              </a:ext>
            </a:extLst>
          </p:cNvPr>
          <p:cNvSpPr txBox="1">
            <a:spLocks/>
          </p:cNvSpPr>
          <p:nvPr/>
        </p:nvSpPr>
        <p:spPr>
          <a:xfrm>
            <a:off x="3782326" y="973298"/>
            <a:ext cx="10367962" cy="54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0.78154, acc : 84.247%</a:t>
            </a:r>
          </a:p>
        </p:txBody>
      </p:sp>
    </p:spTree>
    <p:extLst>
      <p:ext uri="{BB962C8B-B14F-4D97-AF65-F5344CB8AC3E}">
        <p14:creationId xmlns:p14="http://schemas.microsoft.com/office/powerpoint/2010/main" val="690112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3Class – Case1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ROC 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25B36-F418-E7D9-E484-B8F40FD5B412}"/>
              </a:ext>
            </a:extLst>
          </p:cNvPr>
          <p:cNvSpPr txBox="1"/>
          <p:nvPr/>
        </p:nvSpPr>
        <p:spPr>
          <a:xfrm>
            <a:off x="4541070" y="5806242"/>
            <a:ext cx="310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ROC AUC SCORE : 0.94986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960099-272D-F782-E543-EBB14A6A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19" y="1576022"/>
            <a:ext cx="10367962" cy="39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68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7074D20-2D96-DE5C-A80E-37AAA31D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58" y="1516855"/>
            <a:ext cx="5210175" cy="4124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7652F5-923C-9B3B-65D8-C213B3F75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3" y="1516855"/>
            <a:ext cx="5210175" cy="412432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3Class – Case2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15D5439-5D56-C27A-1E41-02D42A874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Training loss, accuracy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95C229-E28F-B3AB-5879-B4884B6CC57B}"/>
              </a:ext>
            </a:extLst>
          </p:cNvPr>
          <p:cNvSpPr/>
          <p:nvPr/>
        </p:nvSpPr>
        <p:spPr>
          <a:xfrm>
            <a:off x="4379118" y="5014913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DF8DC9-76AE-6EF4-E269-C736134F3D73}"/>
              </a:ext>
            </a:extLst>
          </p:cNvPr>
          <p:cNvSpPr/>
          <p:nvPr/>
        </p:nvSpPr>
        <p:spPr>
          <a:xfrm>
            <a:off x="10072688" y="2071688"/>
            <a:ext cx="1350169" cy="250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61F72F-5C0F-FE44-0D97-31EA98A417F0}"/>
              </a:ext>
            </a:extLst>
          </p:cNvPr>
          <p:cNvSpPr txBox="1"/>
          <p:nvPr/>
        </p:nvSpPr>
        <p:spPr>
          <a:xfrm>
            <a:off x="5462818" y="729736"/>
            <a:ext cx="13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Overfitting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C9D87-C19F-9E23-D344-8B24E96A91C4}"/>
              </a:ext>
            </a:extLst>
          </p:cNvPr>
          <p:cNvSpPr txBox="1"/>
          <p:nvPr/>
        </p:nvSpPr>
        <p:spPr>
          <a:xfrm>
            <a:off x="3701347" y="5806242"/>
            <a:ext cx="478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 acc. : 100%, Validation acc. : 85.71%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ABC5F0-F9A8-49E2-CD44-0BAA92C90D8E}"/>
              </a:ext>
            </a:extLst>
          </p:cNvPr>
          <p:cNvCxnSpPr/>
          <p:nvPr/>
        </p:nvCxnSpPr>
        <p:spPr>
          <a:xfrm flipH="1">
            <a:off x="8376987" y="1809877"/>
            <a:ext cx="66174" cy="3531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AB55C0-BB27-C1A7-0BD0-7B086886D5BD}"/>
              </a:ext>
            </a:extLst>
          </p:cNvPr>
          <p:cNvCxnSpPr/>
          <p:nvPr/>
        </p:nvCxnSpPr>
        <p:spPr>
          <a:xfrm flipH="1">
            <a:off x="2716504" y="1809877"/>
            <a:ext cx="66174" cy="3531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93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8CD029-88AF-761E-54DE-DD38354C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4" y="4097081"/>
            <a:ext cx="4515202" cy="169057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Deep transfer CNN Framework for </a:t>
            </a:r>
            <a:r>
              <a:rPr kumimoji="1" lang="en-US" altLang="ko-KR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eeg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 signal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7CF465-AF32-05F4-69A0-92E6EF04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4" y="1513367"/>
            <a:ext cx="4217532" cy="2583714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9D09621-5C9B-AE35-79FF-7B10D28C0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186" y="984738"/>
            <a:ext cx="6797764" cy="5482737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Dataset A</a:t>
            </a:r>
          </a:p>
          <a:p>
            <a:pPr lvl="1"/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MI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시험 시작 후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0.5~3.5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초 사이 지속 시간 신호 추출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Dataset B</a:t>
            </a:r>
          </a:p>
          <a:p>
            <a:pPr lvl="1"/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MI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시험 시작 후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1~4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초 사이 지속 시간 신호 추출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0.1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초 단위의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11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개의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2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초 신호로 변환됨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각 샘플은 앞에 설명된 </a:t>
            </a:r>
            <a:r>
              <a:rPr kumimoji="1" lang="ko-KR" altLang="en-US" sz="2000" dirty="0" err="1">
                <a:latin typeface="Helvetica" panose="020B0604020202030204" pitchFamily="34" charset="0"/>
                <a:cs typeface="Helvetica" panose="020B0604020202020204" pitchFamily="34" charset="0"/>
              </a:rPr>
              <a:t>전처리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(band pass filter, spectrum)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만이 사용된 이미지 사용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변환된 이미지 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80%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학습</a:t>
            </a: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, 20% </a:t>
            </a:r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A24A3D-80A4-68E1-C9AA-CCE2F797484D}"/>
              </a:ext>
            </a:extLst>
          </p:cNvPr>
          <p:cNvSpPr/>
          <p:nvPr/>
        </p:nvSpPr>
        <p:spPr>
          <a:xfrm>
            <a:off x="2504419" y="5289866"/>
            <a:ext cx="1089385" cy="2867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5A4D9D-4A33-704A-438A-BE6C2B984E8A}"/>
              </a:ext>
            </a:extLst>
          </p:cNvPr>
          <p:cNvSpPr/>
          <p:nvPr/>
        </p:nvSpPr>
        <p:spPr>
          <a:xfrm>
            <a:off x="2656819" y="5326592"/>
            <a:ext cx="1089385" cy="2867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9246E-9FDE-5AB2-9F01-00DAEBBA1ED2}"/>
              </a:ext>
            </a:extLst>
          </p:cNvPr>
          <p:cNvSpPr txBox="1"/>
          <p:nvPr/>
        </p:nvSpPr>
        <p:spPr>
          <a:xfrm>
            <a:off x="2419359" y="576639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A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AAC69-B9C6-2197-615F-4FAC31E79D8B}"/>
              </a:ext>
            </a:extLst>
          </p:cNvPr>
          <p:cNvSpPr txBox="1"/>
          <p:nvPr/>
        </p:nvSpPr>
        <p:spPr>
          <a:xfrm>
            <a:off x="2674540" y="57663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B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6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3Class – Case2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9DD579-DF5E-6DBC-AC84-99F23C326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6" y="1336448"/>
            <a:ext cx="5660075" cy="4536813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87E9258-52CE-D45F-EC31-FD34E494E4AB}"/>
              </a:ext>
            </a:extLst>
          </p:cNvPr>
          <p:cNvSpPr txBox="1">
            <a:spLocks/>
          </p:cNvSpPr>
          <p:nvPr/>
        </p:nvSpPr>
        <p:spPr>
          <a:xfrm>
            <a:off x="-1940048" y="973298"/>
            <a:ext cx="10367962" cy="54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0.78154, acc : 84.247%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3D31FD-BB56-7053-148A-2E87BACA9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461" y="1336448"/>
            <a:ext cx="5660074" cy="4536812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925B36C-620A-EDD3-8DFC-2D1F70137935}"/>
              </a:ext>
            </a:extLst>
          </p:cNvPr>
          <p:cNvSpPr txBox="1">
            <a:spLocks/>
          </p:cNvSpPr>
          <p:nvPr/>
        </p:nvSpPr>
        <p:spPr>
          <a:xfrm>
            <a:off x="3808517" y="973298"/>
            <a:ext cx="10367962" cy="54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0.63107, acc : 82.576%</a:t>
            </a:r>
          </a:p>
        </p:txBody>
      </p:sp>
    </p:spTree>
    <p:extLst>
      <p:ext uri="{BB962C8B-B14F-4D97-AF65-F5344CB8AC3E}">
        <p14:creationId xmlns:p14="http://schemas.microsoft.com/office/powerpoint/2010/main" val="4865295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3Class – Case2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DFD94-AB38-C23A-04ED-1DDFA6F3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19" y="984738"/>
            <a:ext cx="10367962" cy="5482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ROC 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25B36-F418-E7D9-E484-B8F40FD5B412}"/>
              </a:ext>
            </a:extLst>
          </p:cNvPr>
          <p:cNvSpPr txBox="1"/>
          <p:nvPr/>
        </p:nvSpPr>
        <p:spPr>
          <a:xfrm>
            <a:off x="4541070" y="5806242"/>
            <a:ext cx="310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ROC AUC SCORE : 0.91872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296DFC-9F5A-10E4-64D7-61B1FE11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805" y="1576022"/>
            <a:ext cx="9876391" cy="37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55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Case 1, 2 Result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983D92-8F18-5EC2-E262-98FA9E1D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0" y="1139043"/>
            <a:ext cx="11361517" cy="539779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Case 1, Reference, </a:t>
            </a:r>
            <a:r>
              <a:rPr lang="el-GR" altLang="ko-KR" sz="1800" dirty="0"/>
              <a:t>μ 0.1 </a:t>
            </a:r>
            <a:r>
              <a:rPr lang="en-US" altLang="ko-KR" sz="1800" dirty="0"/>
              <a:t>Concrete, </a:t>
            </a:r>
            <a:r>
              <a:rPr lang="el-GR" altLang="ko-KR" sz="1800" dirty="0"/>
              <a:t>μ 0.</a:t>
            </a:r>
            <a:r>
              <a:rPr lang="en-US" altLang="ko-KR" sz="1800" dirty="0"/>
              <a:t>2 Tile </a:t>
            </a:r>
            <a:r>
              <a:rPr lang="ko-KR" altLang="en-US" sz="1800" dirty="0"/>
              <a:t>도로를 사용했을 때</a:t>
            </a:r>
            <a:r>
              <a:rPr lang="en-US" altLang="ko-KR" sz="1800" dirty="0"/>
              <a:t>, Reference</a:t>
            </a:r>
            <a:r>
              <a:rPr lang="ko-KR" altLang="en-US" sz="1800" dirty="0"/>
              <a:t>와 </a:t>
            </a:r>
            <a:r>
              <a:rPr lang="en-US" altLang="ko-KR" sz="1800" dirty="0"/>
              <a:t>Concrete</a:t>
            </a:r>
            <a:r>
              <a:rPr lang="ko-KR" altLang="en-US" sz="1800" dirty="0"/>
              <a:t>에 대한 분별력이 떨어짐</a:t>
            </a:r>
            <a:endParaRPr lang="en-US" altLang="ko-KR" sz="1800" dirty="0"/>
          </a:p>
          <a:p>
            <a:r>
              <a:rPr lang="en-US" altLang="ko-KR" sz="1800" dirty="0"/>
              <a:t>Case 2, Reference, </a:t>
            </a:r>
            <a:r>
              <a:rPr lang="el-GR" altLang="ko-KR" sz="1800" dirty="0"/>
              <a:t>μ 0.1 </a:t>
            </a:r>
            <a:r>
              <a:rPr lang="en-US" altLang="ko-KR" sz="1800" dirty="0"/>
              <a:t>Concrete, </a:t>
            </a:r>
            <a:r>
              <a:rPr lang="el-GR" altLang="ko-KR" sz="1800" dirty="0"/>
              <a:t>μ 0.</a:t>
            </a:r>
            <a:r>
              <a:rPr lang="en-US" altLang="ko-KR" sz="1800" dirty="0"/>
              <a:t>4</a:t>
            </a:r>
            <a:r>
              <a:rPr lang="el-GR" altLang="ko-KR" sz="1800" dirty="0"/>
              <a:t> </a:t>
            </a:r>
            <a:r>
              <a:rPr lang="en-US" altLang="ko-KR" sz="1800" dirty="0"/>
              <a:t>Concrete </a:t>
            </a:r>
            <a:r>
              <a:rPr lang="ko-KR" altLang="en-US" sz="1800" dirty="0"/>
              <a:t>도로를 사용했을 때</a:t>
            </a:r>
            <a:r>
              <a:rPr lang="en-US" altLang="ko-KR" sz="1800" dirty="0"/>
              <a:t>, Concrete 2</a:t>
            </a:r>
            <a:r>
              <a:rPr lang="ko-KR" altLang="en-US" sz="1800" dirty="0"/>
              <a:t>개 도로에 대한 분별력이 떨어짐</a:t>
            </a:r>
            <a:endParaRPr lang="en-US" altLang="ko-KR"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98EB8F-2000-97C8-F2FB-867EB6B2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290" y="2900540"/>
            <a:ext cx="3989972" cy="319814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7486E-E0AE-3611-B0FC-5A398627CD92}"/>
              </a:ext>
            </a:extLst>
          </p:cNvPr>
          <p:cNvSpPr txBox="1">
            <a:spLocks/>
          </p:cNvSpPr>
          <p:nvPr/>
        </p:nvSpPr>
        <p:spPr>
          <a:xfrm>
            <a:off x="-1947706" y="2434740"/>
            <a:ext cx="10367962" cy="54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0.78154, acc. : 84.247%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A48DE-7307-909B-C771-5D3CA0185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855" y="2900539"/>
            <a:ext cx="3989970" cy="319814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95B542-518C-F54F-441E-EC2340EF70B9}"/>
              </a:ext>
            </a:extLst>
          </p:cNvPr>
          <p:cNvSpPr txBox="1">
            <a:spLocks/>
          </p:cNvSpPr>
          <p:nvPr/>
        </p:nvSpPr>
        <p:spPr>
          <a:xfrm>
            <a:off x="3800859" y="2434740"/>
            <a:ext cx="10367962" cy="54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R" sz="2000" dirty="0">
                <a:latin typeface="Helvetica" panose="020B0604020202030204" pitchFamily="34" charset="0"/>
                <a:cs typeface="Helvetica" panose="020B0604020202020204" pitchFamily="34" charset="0"/>
              </a:rPr>
              <a:t>Test data loss : 0.63107, acc. : 82.576%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793863-D76E-1C07-DE47-7E67783E89D9}"/>
              </a:ext>
            </a:extLst>
          </p:cNvPr>
          <p:cNvSpPr/>
          <p:nvPr/>
        </p:nvSpPr>
        <p:spPr>
          <a:xfrm>
            <a:off x="1501102" y="3041650"/>
            <a:ext cx="3210560" cy="18643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E6842B-54AF-3F22-E0C4-3B6D87CB3AED}"/>
              </a:ext>
            </a:extLst>
          </p:cNvPr>
          <p:cNvSpPr/>
          <p:nvPr/>
        </p:nvSpPr>
        <p:spPr>
          <a:xfrm>
            <a:off x="7271231" y="3973830"/>
            <a:ext cx="3188996" cy="1866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DE214-D2AC-8B28-16BF-42C9C3ECFC32}"/>
              </a:ext>
            </a:extLst>
          </p:cNvPr>
          <p:cNvSpPr txBox="1"/>
          <p:nvPr/>
        </p:nvSpPr>
        <p:spPr>
          <a:xfrm>
            <a:off x="547284" y="5214310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93.2%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C7205-6E12-AC92-D729-FF1361F329F1}"/>
              </a:ext>
            </a:extLst>
          </p:cNvPr>
          <p:cNvSpPr txBox="1"/>
          <p:nvPr/>
        </p:nvSpPr>
        <p:spPr>
          <a:xfrm>
            <a:off x="547284" y="4280422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81.6%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C38772-7886-C88C-AAFA-3093F47E3E09}"/>
              </a:ext>
            </a:extLst>
          </p:cNvPr>
          <p:cNvSpPr txBox="1"/>
          <p:nvPr/>
        </p:nvSpPr>
        <p:spPr>
          <a:xfrm>
            <a:off x="547284" y="3346534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73.6%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0E9F6E-7C42-9D41-3F16-2BED867426EE}"/>
              </a:ext>
            </a:extLst>
          </p:cNvPr>
          <p:cNvSpPr txBox="1"/>
          <p:nvPr/>
        </p:nvSpPr>
        <p:spPr>
          <a:xfrm>
            <a:off x="6295849" y="5214310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75.5%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4F3E9B-E495-CA6F-5850-FC3AF64C265C}"/>
              </a:ext>
            </a:extLst>
          </p:cNvPr>
          <p:cNvSpPr txBox="1"/>
          <p:nvPr/>
        </p:nvSpPr>
        <p:spPr>
          <a:xfrm>
            <a:off x="6295849" y="4280422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81.6%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B13DB0-05A0-A02A-BB9B-F8D7B642A955}"/>
              </a:ext>
            </a:extLst>
          </p:cNvPr>
          <p:cNvSpPr txBox="1"/>
          <p:nvPr/>
        </p:nvSpPr>
        <p:spPr>
          <a:xfrm>
            <a:off x="6295849" y="3346534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92.1%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15252-19A1-2039-5367-245CC61A05DE}"/>
              </a:ext>
            </a:extLst>
          </p:cNvPr>
          <p:cNvSpPr txBox="1"/>
          <p:nvPr/>
        </p:nvSpPr>
        <p:spPr>
          <a:xfrm>
            <a:off x="1760888" y="6046327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87.5%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8FE90D-E6FF-B3FE-70E2-6180B5610FE5}"/>
              </a:ext>
            </a:extLst>
          </p:cNvPr>
          <p:cNvSpPr txBox="1"/>
          <p:nvPr/>
        </p:nvSpPr>
        <p:spPr>
          <a:xfrm>
            <a:off x="2841280" y="6060227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95.2%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6E881E-8C9A-5C24-E811-4CE1FF31AF96}"/>
              </a:ext>
            </a:extLst>
          </p:cNvPr>
          <p:cNvSpPr txBox="1"/>
          <p:nvPr/>
        </p:nvSpPr>
        <p:spPr>
          <a:xfrm>
            <a:off x="3921672" y="6046326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77.4%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1667D9-BFF5-183E-FE52-D8FAAB6134A8}"/>
              </a:ext>
            </a:extLst>
          </p:cNvPr>
          <p:cNvSpPr txBox="1"/>
          <p:nvPr/>
        </p:nvSpPr>
        <p:spPr>
          <a:xfrm>
            <a:off x="7509453" y="6113244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83.3%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59030-71BE-6C98-C903-2D959C14E62B}"/>
              </a:ext>
            </a:extLst>
          </p:cNvPr>
          <p:cNvSpPr txBox="1"/>
          <p:nvPr/>
        </p:nvSpPr>
        <p:spPr>
          <a:xfrm>
            <a:off x="8589845" y="6127144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83.3%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A08669-EB43-2781-722D-E41687A71E91}"/>
              </a:ext>
            </a:extLst>
          </p:cNvPr>
          <p:cNvSpPr txBox="1"/>
          <p:nvPr/>
        </p:nvSpPr>
        <p:spPr>
          <a:xfrm>
            <a:off x="9670237" y="6113243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80.9%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ADE8BF-CDAF-05BE-E550-8373335B1D5E}"/>
                  </a:ext>
                </a:extLst>
              </p:cNvPr>
              <p:cNvSpPr txBox="1"/>
              <p:nvPr/>
            </p:nvSpPr>
            <p:spPr>
              <a:xfrm>
                <a:off x="1773855" y="6313801"/>
                <a:ext cx="2924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Accuracy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STD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7.92</a:t>
                </a:r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ADE8BF-CDAF-05BE-E550-8373335B1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55" y="6313801"/>
                <a:ext cx="2924840" cy="369332"/>
              </a:xfrm>
              <a:prstGeom prst="rect">
                <a:avLst/>
              </a:prstGeom>
              <a:blipFill>
                <a:blip r:embed="rId5"/>
                <a:stretch>
                  <a:fillRect l="-1875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ED1825-6003-06DB-1C50-143809CE566B}"/>
                  </a:ext>
                </a:extLst>
              </p:cNvPr>
              <p:cNvSpPr txBox="1"/>
              <p:nvPr/>
            </p:nvSpPr>
            <p:spPr>
              <a:xfrm>
                <a:off x="7745629" y="6328659"/>
                <a:ext cx="2924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Accuracy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STD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4.92</a:t>
                </a:r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ED1825-6003-06DB-1C50-143809CE5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629" y="6328659"/>
                <a:ext cx="2924840" cy="369332"/>
              </a:xfrm>
              <a:prstGeom prst="rect">
                <a:avLst/>
              </a:prstGeom>
              <a:blipFill>
                <a:blip r:embed="rId6"/>
                <a:stretch>
                  <a:fillRect l="-187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669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3AEA73-3542-7EC1-3B81-C7EF9B6E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>
                <a:latin typeface="Helvetica" panose="020B0604020202020204" pitchFamily="34" charset="0"/>
                <a:cs typeface="Helvetica" panose="020B0604020202020204" pitchFamily="34" charset="0"/>
              </a:rPr>
              <a:t>Case 1, 2 Result </a:t>
            </a:r>
            <a:r>
              <a:rPr kumimoji="1" lang="ko-KR" alt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분석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AFE8E00B-A588-23E5-3415-0C0D34B3D1F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22275" y="1406525"/>
              <a:ext cx="1136014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86716">
                      <a:extLst>
                        <a:ext uri="{9D8B030D-6E8A-4147-A177-3AD203B41FA5}">
                          <a16:colId xmlns:a16="http://schemas.microsoft.com/office/drawing/2014/main" val="3311208490"/>
                        </a:ext>
                      </a:extLst>
                    </a:gridCol>
                    <a:gridCol w="3786716">
                      <a:extLst>
                        <a:ext uri="{9D8B030D-6E8A-4147-A177-3AD203B41FA5}">
                          <a16:colId xmlns:a16="http://schemas.microsoft.com/office/drawing/2014/main" val="4249199297"/>
                        </a:ext>
                      </a:extLst>
                    </a:gridCol>
                    <a:gridCol w="3786716">
                      <a:extLst>
                        <a:ext uri="{9D8B030D-6E8A-4147-A177-3AD203B41FA5}">
                          <a16:colId xmlns:a16="http://schemas.microsoft.com/office/drawing/2014/main" val="8080336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Case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Case 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559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Test loss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kumimoji="1" lang="en-US" altLang="ko-KR" sz="1800" dirty="0">
                              <a:latin typeface="Helvetica" panose="020B0604020202030204" pitchFamily="34" charset="0"/>
                              <a:cs typeface="Helvetica" panose="020B0604020202020204" pitchFamily="34" charset="0"/>
                            </a:rPr>
                            <a:t>0.78154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kumimoji="1" lang="en-US" altLang="ko-KR" sz="1800" dirty="0">
                              <a:latin typeface="Helvetica" panose="020B0604020202030204" pitchFamily="34" charset="0"/>
                              <a:cs typeface="Helvetica" panose="020B0604020202020204" pitchFamily="34" charset="0"/>
                            </a:rPr>
                            <a:t>0.63107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6904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Accuracy (%)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kumimoji="1" lang="en-US" altLang="ko-KR" sz="1800" dirty="0">
                              <a:latin typeface="Helvetica" panose="020B0604020202030204" pitchFamily="34" charset="0"/>
                              <a:cs typeface="Helvetica" panose="020B0604020202020204" pitchFamily="34" charset="0"/>
                            </a:rPr>
                            <a:t>84.247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kumimoji="1" lang="en-US" altLang="ko-KR" sz="1800" dirty="0">
                              <a:latin typeface="Helvetica" panose="020B0604020202030204" pitchFamily="34" charset="0"/>
                              <a:cs typeface="Helvetica" panose="020B0604020202020204" pitchFamily="34" charset="0"/>
                            </a:rPr>
                            <a:t>82.576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6543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STD accuracy </a:t>
                          </a:r>
                          <a:r>
                            <a:rPr lang="en-US" altLang="ko-KR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7.92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4.92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39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AFE8E00B-A588-23E5-3415-0C0D34B3D1F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22275" y="1406525"/>
              <a:ext cx="1136014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86716">
                      <a:extLst>
                        <a:ext uri="{9D8B030D-6E8A-4147-A177-3AD203B41FA5}">
                          <a16:colId xmlns:a16="http://schemas.microsoft.com/office/drawing/2014/main" val="3311208490"/>
                        </a:ext>
                      </a:extLst>
                    </a:gridCol>
                    <a:gridCol w="3786716">
                      <a:extLst>
                        <a:ext uri="{9D8B030D-6E8A-4147-A177-3AD203B41FA5}">
                          <a16:colId xmlns:a16="http://schemas.microsoft.com/office/drawing/2014/main" val="4249199297"/>
                        </a:ext>
                      </a:extLst>
                    </a:gridCol>
                    <a:gridCol w="3786716">
                      <a:extLst>
                        <a:ext uri="{9D8B030D-6E8A-4147-A177-3AD203B41FA5}">
                          <a16:colId xmlns:a16="http://schemas.microsoft.com/office/drawing/2014/main" val="8080336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Case</a:t>
                          </a:r>
                          <a:r>
                            <a:rPr lang="ko-KR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Case 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5595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Test loss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kumimoji="1" lang="en-US" altLang="ko-KR" sz="1800" dirty="0">
                              <a:latin typeface="Helvetica" panose="020B0604020202030204" pitchFamily="34" charset="0"/>
                              <a:cs typeface="Helvetica" panose="020B0604020202020204" pitchFamily="34" charset="0"/>
                            </a:rPr>
                            <a:t>0.78154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kumimoji="1" lang="en-US" altLang="ko-KR" sz="1800" dirty="0">
                              <a:latin typeface="Helvetica" panose="020B0604020202030204" pitchFamily="34" charset="0"/>
                              <a:cs typeface="Helvetica" panose="020B0604020202020204" pitchFamily="34" charset="0"/>
                            </a:rPr>
                            <a:t>0.63107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6904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Accuracy (%)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kumimoji="1" lang="en-US" altLang="ko-KR" sz="1800" dirty="0">
                              <a:latin typeface="Helvetica" panose="020B0604020202030204" pitchFamily="34" charset="0"/>
                              <a:cs typeface="Helvetica" panose="020B0604020202020204" pitchFamily="34" charset="0"/>
                            </a:rPr>
                            <a:t>84.247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kumimoji="1" lang="en-US" altLang="ko-KR" sz="1800" dirty="0">
                              <a:latin typeface="Helvetica" panose="020B0604020202030204" pitchFamily="34" charset="0"/>
                              <a:cs typeface="Helvetica" panose="020B0604020202020204" pitchFamily="34" charset="0"/>
                            </a:rPr>
                            <a:t>82.576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6543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1" t="-308197" r="-20048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7.92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4.92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397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7631D0B-DAC9-7B25-B28F-A1B86C1D6787}"/>
              </a:ext>
            </a:extLst>
          </p:cNvPr>
          <p:cNvSpPr txBox="1"/>
          <p:nvPr/>
        </p:nvSpPr>
        <p:spPr>
          <a:xfrm>
            <a:off x="422275" y="3124419"/>
            <a:ext cx="1074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Accuracy </a:t>
            </a:r>
            <a:r>
              <a:rPr lang="ko-KR" altLang="en-US" dirty="0"/>
              <a:t>기준으로 본다면 </a:t>
            </a:r>
            <a:r>
              <a:rPr lang="en-US" altLang="ko-KR" dirty="0"/>
              <a:t>Case1</a:t>
            </a:r>
            <a:r>
              <a:rPr lang="ko-KR" altLang="en-US" dirty="0"/>
              <a:t>이 </a:t>
            </a:r>
            <a:r>
              <a:rPr lang="en-US" altLang="ko-KR" dirty="0"/>
              <a:t>Case2 </a:t>
            </a:r>
            <a:r>
              <a:rPr lang="ko-KR" altLang="en-US" dirty="0"/>
              <a:t>보다 성능이 우세 </a:t>
            </a:r>
            <a:r>
              <a:rPr lang="en-US" altLang="ko-KR" dirty="0"/>
              <a:t>(1.6% </a:t>
            </a:r>
            <a:r>
              <a:rPr lang="ko-KR" altLang="en-US" dirty="0"/>
              <a:t>범위로 유의미한 값은 아님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Accuracy(</a:t>
            </a:r>
            <a:r>
              <a:rPr lang="ko-KR" altLang="en-US" dirty="0"/>
              <a:t>정확도</a:t>
            </a:r>
            <a:r>
              <a:rPr lang="en-US" altLang="ko-KR" dirty="0"/>
              <a:t>)</a:t>
            </a:r>
            <a:r>
              <a:rPr lang="ko-KR" altLang="en-US" dirty="0"/>
              <a:t>에 대한 표준 편차측면에서는 </a:t>
            </a:r>
            <a:r>
              <a:rPr lang="en-US" altLang="ko-KR" dirty="0"/>
              <a:t>Case2</a:t>
            </a:r>
            <a:r>
              <a:rPr lang="ko-KR" altLang="en-US" dirty="0"/>
              <a:t>가 우세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검출 정확도의 변화가 상대적으로 적다는 것을 의미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</a:t>
            </a:r>
            <a:r>
              <a:rPr lang="en-US" altLang="ko-KR" dirty="0"/>
              <a:t>Case2</a:t>
            </a:r>
            <a:r>
              <a:rPr lang="ko-KR" altLang="en-US" dirty="0"/>
              <a:t>가 검출에 대한 해상도 측면에서 우세함을 의미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제안 사항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Egg CNN</a:t>
            </a:r>
            <a:r>
              <a:rPr lang="ko-KR" altLang="en-US" dirty="0"/>
              <a:t>을 사용할</a:t>
            </a:r>
            <a:r>
              <a:rPr lang="en-US" altLang="ko-KR" dirty="0"/>
              <a:t> </a:t>
            </a:r>
            <a:r>
              <a:rPr lang="ko-KR" altLang="en-US" dirty="0"/>
              <a:t>경우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CNN parameter</a:t>
            </a:r>
            <a:r>
              <a:rPr lang="ko-KR" altLang="en-US" dirty="0"/>
              <a:t>가 </a:t>
            </a:r>
            <a:r>
              <a:rPr lang="en-US" altLang="ko-KR" dirty="0"/>
              <a:t>fix</a:t>
            </a:r>
            <a:r>
              <a:rPr lang="ko-KR" altLang="en-US" dirty="0"/>
              <a:t>된 부분에 대해서도 </a:t>
            </a:r>
            <a:r>
              <a:rPr lang="en-US" altLang="ko-KR" dirty="0"/>
              <a:t>learning </a:t>
            </a:r>
            <a:r>
              <a:rPr lang="ko-KR" altLang="en-US" dirty="0"/>
              <a:t>시도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Road classification</a:t>
            </a:r>
            <a:r>
              <a:rPr lang="ko-KR" altLang="en-US" dirty="0"/>
              <a:t>을 위한 </a:t>
            </a:r>
            <a:r>
              <a:rPr lang="en-US" altLang="ko-KR" dirty="0"/>
              <a:t>CNN</a:t>
            </a:r>
            <a:r>
              <a:rPr lang="ko-KR" altLang="en-US" dirty="0"/>
              <a:t>을 사용할 경우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depth</a:t>
            </a:r>
            <a:r>
              <a:rPr lang="ko-KR" altLang="en-US" dirty="0"/>
              <a:t>를 늘려 주는 시도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set </a:t>
            </a:r>
            <a:r>
              <a:rPr lang="ko-KR" altLang="en-US" dirty="0"/>
              <a:t>처리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set</a:t>
            </a:r>
            <a:r>
              <a:rPr lang="ko-KR" altLang="en-US" dirty="0"/>
              <a:t>을 만들 때 </a:t>
            </a:r>
            <a:r>
              <a:rPr lang="en-US" altLang="ko-KR" dirty="0"/>
              <a:t>overlap</a:t>
            </a:r>
            <a:r>
              <a:rPr lang="ko-KR" altLang="en-US" dirty="0"/>
              <a:t>되도록 </a:t>
            </a:r>
            <a:r>
              <a:rPr lang="en-US" altLang="ko-KR" dirty="0"/>
              <a:t>data set </a:t>
            </a:r>
            <a:r>
              <a:rPr lang="ko-KR" altLang="en-US" dirty="0"/>
              <a:t>생성 </a:t>
            </a:r>
          </a:p>
        </p:txBody>
      </p:sp>
    </p:spTree>
    <p:extLst>
      <p:ext uri="{BB962C8B-B14F-4D97-AF65-F5344CB8AC3E}">
        <p14:creationId xmlns:p14="http://schemas.microsoft.com/office/powerpoint/2010/main" val="3947454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3AEA73-3542-7EC1-3B81-C7EF9B6E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200" dirty="0">
                <a:latin typeface="Helvetica" panose="020B0604020202020204" pitchFamily="34" charset="0"/>
              </a:rPr>
              <a:t>제안 사항 </a:t>
            </a:r>
            <a:r>
              <a:rPr kumimoji="1" lang="en-US" altLang="ko-KR" sz="3200" dirty="0">
                <a:latin typeface="Helvetica" panose="020B0604020202020204" pitchFamily="34" charset="0"/>
              </a:rPr>
              <a:t>1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00D917-4EA7-3199-7498-45A4A1AF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67" y="1703703"/>
            <a:ext cx="9470066" cy="484141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84DEF6-59EB-0B98-7A66-1317BF25D569}"/>
              </a:ext>
            </a:extLst>
          </p:cNvPr>
          <p:cNvCxnSpPr/>
          <p:nvPr/>
        </p:nvCxnSpPr>
        <p:spPr>
          <a:xfrm>
            <a:off x="4276666" y="1811762"/>
            <a:ext cx="590668" cy="18742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452B90-4D89-4F2C-6573-E3E2A586075F}"/>
              </a:ext>
            </a:extLst>
          </p:cNvPr>
          <p:cNvCxnSpPr>
            <a:cxnSpLocks/>
          </p:cNvCxnSpPr>
          <p:nvPr/>
        </p:nvCxnSpPr>
        <p:spPr>
          <a:xfrm flipV="1">
            <a:off x="4276666" y="1811761"/>
            <a:ext cx="590668" cy="18742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3841D9EA-594E-11D3-F7F2-243669978354}"/>
              </a:ext>
            </a:extLst>
          </p:cNvPr>
          <p:cNvSpPr/>
          <p:nvPr/>
        </p:nvSpPr>
        <p:spPr>
          <a:xfrm rot="16200000">
            <a:off x="6481126" y="-2134682"/>
            <a:ext cx="187422" cy="770546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B74E7B-30F9-05C0-91E4-0655BE4974A8}"/>
              </a:ext>
            </a:extLst>
          </p:cNvPr>
          <p:cNvSpPr txBox="1"/>
          <p:nvPr/>
        </p:nvSpPr>
        <p:spPr>
          <a:xfrm>
            <a:off x="5735183" y="1316560"/>
            <a:ext cx="1679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Fine-tune All layer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8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3AEA73-3542-7EC1-3B81-C7EF9B6E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200" dirty="0">
                <a:latin typeface="Helvetica" panose="020B0604020202020204" pitchFamily="34" charset="0"/>
              </a:rPr>
              <a:t>제안 사항 </a:t>
            </a:r>
            <a:r>
              <a:rPr kumimoji="1" lang="en-US" altLang="ko-KR" sz="3200" dirty="0">
                <a:latin typeface="Helvetica" panose="020B0604020202020204" pitchFamily="34" charset="0"/>
              </a:rPr>
              <a:t>2</a:t>
            </a:r>
            <a:endParaRPr lang="ko-KR" altLang="en-US" dirty="0"/>
          </a:p>
        </p:txBody>
      </p:sp>
      <p:pic>
        <p:nvPicPr>
          <p:cNvPr id="2" name="그림 1" descr="텍스트, 폰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D07CD730-BA3E-54BB-3195-974F973C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56" y="1707355"/>
            <a:ext cx="2159533" cy="431456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38D39C1-D827-D9BE-ACBB-5A5F776E0E2E}"/>
              </a:ext>
            </a:extLst>
          </p:cNvPr>
          <p:cNvCxnSpPr>
            <a:cxnSpLocks/>
          </p:cNvCxnSpPr>
          <p:nvPr/>
        </p:nvCxnSpPr>
        <p:spPr>
          <a:xfrm>
            <a:off x="4687264" y="4117640"/>
            <a:ext cx="1845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CC0832-24E0-F92C-AD8C-09FDEBC2C5CF}"/>
              </a:ext>
            </a:extLst>
          </p:cNvPr>
          <p:cNvSpPr txBox="1"/>
          <p:nvPr/>
        </p:nvSpPr>
        <p:spPr>
          <a:xfrm>
            <a:off x="6533103" y="3932974"/>
            <a:ext cx="425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Add More </a:t>
            </a:r>
            <a:r>
              <a:rPr lang="en-US" altLang="ko-KR" dirty="0" err="1">
                <a:solidFill>
                  <a:schemeClr val="accent1"/>
                </a:solidFill>
              </a:rPr>
              <a:t>Convlolution</a:t>
            </a:r>
            <a:r>
              <a:rPr lang="en-US" altLang="ko-KR" dirty="0">
                <a:solidFill>
                  <a:schemeClr val="accent1"/>
                </a:solidFill>
              </a:rPr>
              <a:t> Layer (Deeper)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25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3AEA73-3542-7EC1-3B81-C7EF9B6E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200" dirty="0">
                <a:latin typeface="Helvetica" panose="020B0604020202020204" pitchFamily="34" charset="0"/>
              </a:rPr>
              <a:t>제안 사항 </a:t>
            </a:r>
            <a:r>
              <a:rPr kumimoji="1" lang="en-US" altLang="ko-KR" sz="3200" dirty="0">
                <a:latin typeface="Helvetica" panose="020B0604020202020204" pitchFamily="34" charset="0"/>
              </a:rPr>
              <a:t>3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EDC482-ACF6-C1B5-48CA-7C1FE329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03" y="2912471"/>
            <a:ext cx="749651" cy="749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3D57C-8F6F-CAC6-3305-7CE5EAD4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41" y="1610602"/>
            <a:ext cx="2400000" cy="429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8BDFF-6F5F-CA86-8740-6AA4DD0DB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41" y="1610602"/>
            <a:ext cx="2400000" cy="429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2A1D8B-1D32-4560-B855-2F8324BC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57" y="1610602"/>
            <a:ext cx="2400000" cy="4297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5CD47B-67C9-3657-33C3-E0A3F95B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341" y="1610602"/>
            <a:ext cx="2400000" cy="42973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0804AA8-C342-0698-20CB-52B3109B5FD4}"/>
              </a:ext>
            </a:extLst>
          </p:cNvPr>
          <p:cNvCxnSpPr>
            <a:stCxn id="7" idx="1"/>
          </p:cNvCxnSpPr>
          <p:nvPr/>
        </p:nvCxnSpPr>
        <p:spPr>
          <a:xfrm>
            <a:off x="1083341" y="1825472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8CEB5B-8048-DF30-D638-B6A640CE015F}"/>
              </a:ext>
            </a:extLst>
          </p:cNvPr>
          <p:cNvCxnSpPr/>
          <p:nvPr/>
        </p:nvCxnSpPr>
        <p:spPr>
          <a:xfrm>
            <a:off x="3483341" y="1825472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DBFACA-7ED7-720A-4C07-3C9447A9DC64}"/>
              </a:ext>
            </a:extLst>
          </p:cNvPr>
          <p:cNvCxnSpPr/>
          <p:nvPr/>
        </p:nvCxnSpPr>
        <p:spPr>
          <a:xfrm>
            <a:off x="5889457" y="1825472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E3364B7-F9BA-BF09-8E3F-E8B51F270DEE}"/>
              </a:ext>
            </a:extLst>
          </p:cNvPr>
          <p:cNvCxnSpPr/>
          <p:nvPr/>
        </p:nvCxnSpPr>
        <p:spPr>
          <a:xfrm>
            <a:off x="8289457" y="1825472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739BF91-AF75-26BD-22CF-4DA349712447}"/>
              </a:ext>
            </a:extLst>
          </p:cNvPr>
          <p:cNvCxnSpPr/>
          <p:nvPr/>
        </p:nvCxnSpPr>
        <p:spPr>
          <a:xfrm>
            <a:off x="10693570" y="1825472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91C69C6-AAAD-66F5-F7B3-C6EA3BD4B7D2}"/>
              </a:ext>
            </a:extLst>
          </p:cNvPr>
          <p:cNvSpPr txBox="1"/>
          <p:nvPr/>
        </p:nvSpPr>
        <p:spPr>
          <a:xfrm flipH="1">
            <a:off x="887971" y="1306521"/>
            <a:ext cx="390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0s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54135-91E0-6B24-AF06-C3C6BF215E5E}"/>
              </a:ext>
            </a:extLst>
          </p:cNvPr>
          <p:cNvSpPr txBox="1"/>
          <p:nvPr/>
        </p:nvSpPr>
        <p:spPr>
          <a:xfrm flipH="1">
            <a:off x="3287970" y="1306521"/>
            <a:ext cx="49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0.5s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01F4B-0E5D-ED2D-D3CD-2C62822951D3}"/>
              </a:ext>
            </a:extLst>
          </p:cNvPr>
          <p:cNvSpPr txBox="1"/>
          <p:nvPr/>
        </p:nvSpPr>
        <p:spPr>
          <a:xfrm flipH="1">
            <a:off x="5642914" y="1306521"/>
            <a:ext cx="49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1s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1C690-DE5C-8251-2D6B-B1767CADACA5}"/>
              </a:ext>
            </a:extLst>
          </p:cNvPr>
          <p:cNvSpPr txBox="1"/>
          <p:nvPr/>
        </p:nvSpPr>
        <p:spPr>
          <a:xfrm flipH="1">
            <a:off x="8036798" y="1306521"/>
            <a:ext cx="49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1.5s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657A5A-A0AD-A64F-AE9C-E4D8BE2281A3}"/>
              </a:ext>
            </a:extLst>
          </p:cNvPr>
          <p:cNvSpPr txBox="1"/>
          <p:nvPr/>
        </p:nvSpPr>
        <p:spPr>
          <a:xfrm flipH="1">
            <a:off x="10447027" y="1306521"/>
            <a:ext cx="49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2s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C395D-E494-BB97-78EE-00BD426C15F3}"/>
              </a:ext>
            </a:extLst>
          </p:cNvPr>
          <p:cNvSpPr txBox="1"/>
          <p:nvPr/>
        </p:nvSpPr>
        <p:spPr>
          <a:xfrm flipH="1">
            <a:off x="10810945" y="1306521"/>
            <a:ext cx="49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339B01-9B6D-AB8D-A198-389DB4C4DCD0}"/>
              </a:ext>
            </a:extLst>
          </p:cNvPr>
          <p:cNvSpPr txBox="1"/>
          <p:nvPr/>
        </p:nvSpPr>
        <p:spPr>
          <a:xfrm flipH="1">
            <a:off x="887970" y="1029522"/>
            <a:ext cx="791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Before</a:t>
            </a:r>
            <a:endParaRPr lang="ko-KR" altLang="en-US" sz="12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6805914-E066-941B-4D2E-C3D1B6FB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06" y="2912471"/>
            <a:ext cx="749651" cy="74965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5DB5642-1CF2-33C3-58AD-F481B584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16" y="2912471"/>
            <a:ext cx="749651" cy="74965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114E1E-EC76-1A03-364F-B5818D7E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919" y="2912471"/>
            <a:ext cx="749651" cy="74965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5C3727-023B-08AB-729B-6B605E5F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03" y="5754798"/>
            <a:ext cx="749651" cy="7496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34F1251-66DF-A836-867D-BD57DAF2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41" y="4452929"/>
            <a:ext cx="2400000" cy="4297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05BB906-1D79-3D44-1FD0-34F506DB2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41" y="4452929"/>
            <a:ext cx="2400000" cy="4297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DA6C33F-DF7C-A122-888D-7C55E41B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57" y="4452929"/>
            <a:ext cx="2400000" cy="4297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BB88678-5F16-FA66-1888-2C150C3C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341" y="4452929"/>
            <a:ext cx="2400000" cy="42973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72BE92C-0ADC-0460-F0F4-68C5C8AED046}"/>
              </a:ext>
            </a:extLst>
          </p:cNvPr>
          <p:cNvCxnSpPr>
            <a:stCxn id="30" idx="1"/>
          </p:cNvCxnSpPr>
          <p:nvPr/>
        </p:nvCxnSpPr>
        <p:spPr>
          <a:xfrm>
            <a:off x="1083341" y="4667799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6339B4B-CF74-E18D-2967-41238F3F21EB}"/>
              </a:ext>
            </a:extLst>
          </p:cNvPr>
          <p:cNvCxnSpPr/>
          <p:nvPr/>
        </p:nvCxnSpPr>
        <p:spPr>
          <a:xfrm>
            <a:off x="3483341" y="4667799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0DD4658-37E2-9084-6E45-8939BF8C13D0}"/>
              </a:ext>
            </a:extLst>
          </p:cNvPr>
          <p:cNvCxnSpPr/>
          <p:nvPr/>
        </p:nvCxnSpPr>
        <p:spPr>
          <a:xfrm>
            <a:off x="5889457" y="4667799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A7D8CD5-ABDA-A948-CD2D-B094A26D8525}"/>
              </a:ext>
            </a:extLst>
          </p:cNvPr>
          <p:cNvCxnSpPr/>
          <p:nvPr/>
        </p:nvCxnSpPr>
        <p:spPr>
          <a:xfrm>
            <a:off x="8289457" y="4667799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7DD20E3-42F1-E711-0CB6-6F2371F6255F}"/>
              </a:ext>
            </a:extLst>
          </p:cNvPr>
          <p:cNvCxnSpPr/>
          <p:nvPr/>
        </p:nvCxnSpPr>
        <p:spPr>
          <a:xfrm>
            <a:off x="10693570" y="4667799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6B11A3-8DE3-3EF0-1182-8238D197A6BC}"/>
              </a:ext>
            </a:extLst>
          </p:cNvPr>
          <p:cNvSpPr txBox="1"/>
          <p:nvPr/>
        </p:nvSpPr>
        <p:spPr>
          <a:xfrm flipH="1">
            <a:off x="887971" y="4148848"/>
            <a:ext cx="390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0s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11DF00-6686-FE1A-7870-9A54C42D0641}"/>
              </a:ext>
            </a:extLst>
          </p:cNvPr>
          <p:cNvSpPr txBox="1"/>
          <p:nvPr/>
        </p:nvSpPr>
        <p:spPr>
          <a:xfrm flipH="1">
            <a:off x="3287970" y="4148848"/>
            <a:ext cx="49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0.5s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37E9F4-C111-AD52-0CA0-3DB229C9388B}"/>
              </a:ext>
            </a:extLst>
          </p:cNvPr>
          <p:cNvSpPr txBox="1"/>
          <p:nvPr/>
        </p:nvSpPr>
        <p:spPr>
          <a:xfrm flipH="1">
            <a:off x="5642914" y="4148848"/>
            <a:ext cx="49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1s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16CBA7-BA62-D852-DE2F-DF7D57949490}"/>
              </a:ext>
            </a:extLst>
          </p:cNvPr>
          <p:cNvSpPr txBox="1"/>
          <p:nvPr/>
        </p:nvSpPr>
        <p:spPr>
          <a:xfrm flipH="1">
            <a:off x="8036798" y="4148848"/>
            <a:ext cx="49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1.5s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A5D510-397D-4EE6-0F48-9F5432A361C2}"/>
              </a:ext>
            </a:extLst>
          </p:cNvPr>
          <p:cNvSpPr txBox="1"/>
          <p:nvPr/>
        </p:nvSpPr>
        <p:spPr>
          <a:xfrm flipH="1">
            <a:off x="10447027" y="4148848"/>
            <a:ext cx="49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2s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861A9F-D3B4-EFDB-0406-2355DA7AFAFE}"/>
              </a:ext>
            </a:extLst>
          </p:cNvPr>
          <p:cNvSpPr txBox="1"/>
          <p:nvPr/>
        </p:nvSpPr>
        <p:spPr>
          <a:xfrm flipH="1">
            <a:off x="10810945" y="4148848"/>
            <a:ext cx="49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27183-54AA-0E60-F2B3-51109EA316F0}"/>
              </a:ext>
            </a:extLst>
          </p:cNvPr>
          <p:cNvSpPr txBox="1"/>
          <p:nvPr/>
        </p:nvSpPr>
        <p:spPr>
          <a:xfrm flipH="1">
            <a:off x="887969" y="3871849"/>
            <a:ext cx="1289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After (Example)</a:t>
            </a:r>
            <a:endParaRPr lang="ko-KR" altLang="en-US" sz="12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B2256CB-B6AB-B989-C602-A8FC32811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424" y="5754798"/>
            <a:ext cx="749651" cy="74965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58C0B60-0A54-C727-09C1-F7687B0F0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945" y="5754798"/>
            <a:ext cx="749651" cy="74965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F60B749-29CF-B372-5F26-171C4ED7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466" y="5754798"/>
            <a:ext cx="749651" cy="749651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C6440AA-30D1-3CD5-9675-50E7645BDDDA}"/>
              </a:ext>
            </a:extLst>
          </p:cNvPr>
          <p:cNvCxnSpPr/>
          <p:nvPr/>
        </p:nvCxnSpPr>
        <p:spPr>
          <a:xfrm>
            <a:off x="2177055" y="4667799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847EFE2-AD88-DA12-97AC-E3FA5D73763A}"/>
              </a:ext>
            </a:extLst>
          </p:cNvPr>
          <p:cNvCxnSpPr/>
          <p:nvPr/>
        </p:nvCxnSpPr>
        <p:spPr>
          <a:xfrm>
            <a:off x="4693075" y="4667799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62F8D59-2639-4BB1-C786-5F8E34B4C872}"/>
              </a:ext>
            </a:extLst>
          </p:cNvPr>
          <p:cNvCxnSpPr/>
          <p:nvPr/>
        </p:nvCxnSpPr>
        <p:spPr>
          <a:xfrm>
            <a:off x="7095505" y="4667799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878AA71-B4DB-0146-B90C-94CBD00DD049}"/>
              </a:ext>
            </a:extLst>
          </p:cNvPr>
          <p:cNvCxnSpPr/>
          <p:nvPr/>
        </p:nvCxnSpPr>
        <p:spPr>
          <a:xfrm>
            <a:off x="9475217" y="4667799"/>
            <a:ext cx="0" cy="103771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11F51D-10AE-237B-A3BA-5BE734DCDF49}"/>
              </a:ext>
            </a:extLst>
          </p:cNvPr>
          <p:cNvCxnSpPr/>
          <p:nvPr/>
        </p:nvCxnSpPr>
        <p:spPr>
          <a:xfrm>
            <a:off x="1083341" y="2181378"/>
            <a:ext cx="24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81D1D81-ADC7-6B65-36BB-A19861BC81A8}"/>
              </a:ext>
            </a:extLst>
          </p:cNvPr>
          <p:cNvCxnSpPr/>
          <p:nvPr/>
        </p:nvCxnSpPr>
        <p:spPr>
          <a:xfrm>
            <a:off x="3483341" y="2272250"/>
            <a:ext cx="24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14BA08A-1435-6232-C9BD-73E44F072B95}"/>
              </a:ext>
            </a:extLst>
          </p:cNvPr>
          <p:cNvCxnSpPr/>
          <p:nvPr/>
        </p:nvCxnSpPr>
        <p:spPr>
          <a:xfrm>
            <a:off x="5893570" y="2368802"/>
            <a:ext cx="24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700C2E7-E30F-1F4B-BE1B-CB5EBECB0D77}"/>
              </a:ext>
            </a:extLst>
          </p:cNvPr>
          <p:cNvCxnSpPr/>
          <p:nvPr/>
        </p:nvCxnSpPr>
        <p:spPr>
          <a:xfrm>
            <a:off x="8293570" y="2488071"/>
            <a:ext cx="24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AEEC5DC-D81C-0C5E-C22E-0FA0AB2B3CD4}"/>
              </a:ext>
            </a:extLst>
          </p:cNvPr>
          <p:cNvCxnSpPr/>
          <p:nvPr/>
        </p:nvCxnSpPr>
        <p:spPr>
          <a:xfrm>
            <a:off x="1083341" y="4998412"/>
            <a:ext cx="24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B59298E-6415-4436-144D-BEA2295AF4C5}"/>
              </a:ext>
            </a:extLst>
          </p:cNvPr>
          <p:cNvCxnSpPr/>
          <p:nvPr/>
        </p:nvCxnSpPr>
        <p:spPr>
          <a:xfrm>
            <a:off x="3483341" y="5253992"/>
            <a:ext cx="24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0AAA3C2-6E3E-26E3-E7B3-A311F9DAEAE3}"/>
              </a:ext>
            </a:extLst>
          </p:cNvPr>
          <p:cNvCxnSpPr/>
          <p:nvPr/>
        </p:nvCxnSpPr>
        <p:spPr>
          <a:xfrm>
            <a:off x="5893570" y="5481170"/>
            <a:ext cx="24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197E85F-DE06-C323-72C2-7E759E18B71F}"/>
              </a:ext>
            </a:extLst>
          </p:cNvPr>
          <p:cNvCxnSpPr/>
          <p:nvPr/>
        </p:nvCxnSpPr>
        <p:spPr>
          <a:xfrm>
            <a:off x="8293570" y="5677113"/>
            <a:ext cx="24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0E2DDA1-A8B2-E86C-64D7-023B947F8446}"/>
              </a:ext>
            </a:extLst>
          </p:cNvPr>
          <p:cNvCxnSpPr>
            <a:cxnSpLocks/>
          </p:cNvCxnSpPr>
          <p:nvPr/>
        </p:nvCxnSpPr>
        <p:spPr>
          <a:xfrm>
            <a:off x="2177048" y="5100644"/>
            <a:ext cx="25160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D8D883E-B00C-973C-698E-B937D812BAED}"/>
              </a:ext>
            </a:extLst>
          </p:cNvPr>
          <p:cNvCxnSpPr/>
          <p:nvPr/>
        </p:nvCxnSpPr>
        <p:spPr>
          <a:xfrm>
            <a:off x="4577048" y="5356224"/>
            <a:ext cx="24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86FC5C8-FA4C-AC4F-B39D-7662ECD04469}"/>
              </a:ext>
            </a:extLst>
          </p:cNvPr>
          <p:cNvCxnSpPr>
            <a:cxnSpLocks/>
          </p:cNvCxnSpPr>
          <p:nvPr/>
        </p:nvCxnSpPr>
        <p:spPr>
          <a:xfrm>
            <a:off x="6987277" y="5583402"/>
            <a:ext cx="2487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6E797E66-62D8-3ED7-15D4-6C7D7280C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987" y="5754798"/>
            <a:ext cx="749651" cy="74965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D9D4876-8E4D-076A-D30F-3C455CB38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508" y="5754798"/>
            <a:ext cx="749651" cy="74965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7A3C6AC3-FC14-C471-0CDB-02BD7774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029" y="5754798"/>
            <a:ext cx="749651" cy="7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87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67B9CFF6-E800-574E-81CF-A27C96FF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Deep transfer CNN Framework for </a:t>
            </a:r>
            <a:r>
              <a:rPr kumimoji="1" lang="en-US" altLang="ko-KR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eeg</a:t>
            </a:r>
            <a:r>
              <a:rPr kumimoji="1" lang="en-US" altLang="ko-KR" sz="2800" dirty="0">
                <a:latin typeface="Helvetica" panose="020B0604020202020204" pitchFamily="34" charset="0"/>
                <a:cs typeface="Helvetica" panose="020B0604020202020204" pitchFamily="34" charset="0"/>
              </a:rPr>
              <a:t> signal classification</a:t>
            </a:r>
            <a:endParaRPr kumimoji="1" lang="ko-KR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9D09621-5C9B-AE35-79FF-7B10D28C0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54" y="984738"/>
            <a:ext cx="11015296" cy="5482737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latin typeface="Helvetica" panose="020B0604020202030204" pitchFamily="34" charset="0"/>
                <a:cs typeface="Helvetica" panose="020B0604020202020204" pitchFamily="34" charset="0"/>
              </a:rPr>
              <a:t>서로 다른 피사체에서 동일한 작업을 변환한 이미지는 서로 다름</a:t>
            </a:r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  <a:p>
            <a:pPr lvl="1"/>
            <a:endParaRPr kumimoji="1" lang="en-US" altLang="ko-KR" sz="2000" dirty="0">
              <a:latin typeface="Helvetica" panose="020B0604020202030204" pitchFamily="34" charset="0"/>
              <a:cs typeface="Helvetica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37C8CB-6678-948C-FE4E-2FD6BA9C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268" y="1477407"/>
            <a:ext cx="6422068" cy="49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69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5303</TotalTime>
  <Words>5485</Words>
  <Application>Microsoft Office PowerPoint</Application>
  <PresentationFormat>와이드스크린</PresentationFormat>
  <Paragraphs>960</Paragraphs>
  <Slides>86</Slides>
  <Notes>81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1" baseType="lpstr">
      <vt:lpstr>맑은 고딕</vt:lpstr>
      <vt:lpstr>Arial</vt:lpstr>
      <vt:lpstr>Cambria Math</vt:lpstr>
      <vt:lpstr>Helvetica</vt:lpstr>
      <vt:lpstr>Office 테마</vt:lpstr>
      <vt:lpstr>PowerPoint 프레젠테이션</vt:lpstr>
      <vt:lpstr>Deep transfer CNN Framework for eeg signal classification</vt:lpstr>
      <vt:lpstr>Deep transfer CNN Framework for eeg signal classification</vt:lpstr>
      <vt:lpstr>Deep transfer CNN Framework for eeg signal classification</vt:lpstr>
      <vt:lpstr>Deep transfer CNN Framework for eeg signal classification</vt:lpstr>
      <vt:lpstr>Deep transfer CNN Framework for eeg signal classification</vt:lpstr>
      <vt:lpstr>Deep transfer CNN Framework for eeg signal classification</vt:lpstr>
      <vt:lpstr>Deep transfer CNN Framework for eeg signal classification</vt:lpstr>
      <vt:lpstr>Deep transfer CNN Framework for eeg signal classification</vt:lpstr>
      <vt:lpstr>Deep transfer CNN Framework for eeg signal classification</vt:lpstr>
      <vt:lpstr>Deep transfer CNN Framework for eeg signal classification</vt:lpstr>
      <vt:lpstr>How Can We do?</vt:lpstr>
      <vt:lpstr>How Can We do?</vt:lpstr>
      <vt:lpstr>Make Spectrogram Image For Road Classification</vt:lpstr>
      <vt:lpstr>Make Spectrogram Dataset For Road Classification</vt:lpstr>
      <vt:lpstr>Make Spectrogram Dataset For Road Classification</vt:lpstr>
      <vt:lpstr>Make Spectrogram Dataset For Road Classification</vt:lpstr>
      <vt:lpstr>Classification Model Configuration</vt:lpstr>
      <vt:lpstr>Classification Model Configuration</vt:lpstr>
      <vt:lpstr>Training Result</vt:lpstr>
      <vt:lpstr>Training Result</vt:lpstr>
      <vt:lpstr>Training Result</vt:lpstr>
      <vt:lpstr>Visualize Feature Maps Directly from Convolution Layers</vt:lpstr>
      <vt:lpstr>Visualize Feature Maps Directly from Convolution Layers</vt:lpstr>
      <vt:lpstr>Grad-CAM(Class Activation Map)</vt:lpstr>
      <vt:lpstr>Why?</vt:lpstr>
      <vt:lpstr>Clustering</vt:lpstr>
      <vt:lpstr>1. Dimensionality reduction -&gt; Clustering</vt:lpstr>
      <vt:lpstr>1. Dimensionality reduction -&gt; Clustering</vt:lpstr>
      <vt:lpstr>1. Dimensionality reduction -&gt; Clustering</vt:lpstr>
      <vt:lpstr>2. Clustering -&gt; Dimensionality reduction</vt:lpstr>
      <vt:lpstr>2. Clustering -&gt; Dimensionality reduction</vt:lpstr>
      <vt:lpstr>Clustering Result</vt:lpstr>
      <vt:lpstr>Classification Model Configuration</vt:lpstr>
      <vt:lpstr>Classification Model Configuration</vt:lpstr>
      <vt:lpstr>Training Result</vt:lpstr>
      <vt:lpstr>Training Result</vt:lpstr>
      <vt:lpstr>Training Result</vt:lpstr>
      <vt:lpstr>Visualize Feature Maps Directly from Convolution Layers</vt:lpstr>
      <vt:lpstr>Visualize Feature Maps Directly from Convolution Layers</vt:lpstr>
      <vt:lpstr>Grad-CAM(Class Activation Map)</vt:lpstr>
      <vt:lpstr>Compare CNN model result</vt:lpstr>
      <vt:lpstr>Clustering</vt:lpstr>
      <vt:lpstr>1. Dimensionality reduction -&gt; Clustering</vt:lpstr>
      <vt:lpstr>1. Dimensionality reduction -&gt; Clustering</vt:lpstr>
      <vt:lpstr>1. Dimensionality reduction -&gt; Clustering</vt:lpstr>
      <vt:lpstr>2. Clustering -&gt; Dimensionality reduction</vt:lpstr>
      <vt:lpstr>2. Clustering -&gt; Dimensionality reduction</vt:lpstr>
      <vt:lpstr>Clustering Result</vt:lpstr>
      <vt:lpstr>Future</vt:lpstr>
      <vt:lpstr>Problem</vt:lpstr>
      <vt:lpstr>Classification Model Configuration</vt:lpstr>
      <vt:lpstr>Training Result</vt:lpstr>
      <vt:lpstr>Training Result</vt:lpstr>
      <vt:lpstr>Training Result</vt:lpstr>
      <vt:lpstr>Grad-CAM(Class Activation Map)</vt:lpstr>
      <vt:lpstr>Classification Model Configuration</vt:lpstr>
      <vt:lpstr>Training Result</vt:lpstr>
      <vt:lpstr>Training Result</vt:lpstr>
      <vt:lpstr>Training Result</vt:lpstr>
      <vt:lpstr>Grad-CAM(Class Activation Map)</vt:lpstr>
      <vt:lpstr>Result</vt:lpstr>
      <vt:lpstr>PIL vs OpenCV</vt:lpstr>
      <vt:lpstr>Classification Model Configuration</vt:lpstr>
      <vt:lpstr>Training Result</vt:lpstr>
      <vt:lpstr>Training Result</vt:lpstr>
      <vt:lpstr>Training Result</vt:lpstr>
      <vt:lpstr>Grad-CAM(Class Activation Map)</vt:lpstr>
      <vt:lpstr>Classification Model Configuration</vt:lpstr>
      <vt:lpstr>Training Result</vt:lpstr>
      <vt:lpstr>Training Result</vt:lpstr>
      <vt:lpstr>Training Result</vt:lpstr>
      <vt:lpstr>Grad-CAM(Class Activation Map)</vt:lpstr>
      <vt:lpstr>Result</vt:lpstr>
      <vt:lpstr>3 Class vs 5 Class</vt:lpstr>
      <vt:lpstr>3Class – Case1</vt:lpstr>
      <vt:lpstr>3Class – Case1</vt:lpstr>
      <vt:lpstr>3Class – Case1</vt:lpstr>
      <vt:lpstr>3Class – Case2</vt:lpstr>
      <vt:lpstr>3Class – Case2</vt:lpstr>
      <vt:lpstr>3Class – Case2</vt:lpstr>
      <vt:lpstr>Case 1, 2 Result</vt:lpstr>
      <vt:lpstr>Case 1, 2 Result 분석</vt:lpstr>
      <vt:lpstr>제안 사항 1</vt:lpstr>
      <vt:lpstr>제안 사항 2</vt:lpstr>
      <vt:lpstr>제안 사항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김리아</dc:creator>
  <cp:lastModifiedBy>전건우</cp:lastModifiedBy>
  <cp:revision>68</cp:revision>
  <dcterms:created xsi:type="dcterms:W3CDTF">2022-04-14T09:07:25Z</dcterms:created>
  <dcterms:modified xsi:type="dcterms:W3CDTF">2023-08-11T02:07:13Z</dcterms:modified>
</cp:coreProperties>
</file>